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5"/>
  </p:notesMasterIdLst>
  <p:sldIdLst>
    <p:sldId id="256" r:id="rId2"/>
    <p:sldId id="257" r:id="rId3"/>
    <p:sldId id="277" r:id="rId4"/>
    <p:sldId id="268" r:id="rId5"/>
    <p:sldId id="258" r:id="rId6"/>
    <p:sldId id="278" r:id="rId7"/>
    <p:sldId id="259" r:id="rId8"/>
    <p:sldId id="261" r:id="rId9"/>
    <p:sldId id="262" r:id="rId10"/>
    <p:sldId id="270" r:id="rId11"/>
    <p:sldId id="271" r:id="rId12"/>
    <p:sldId id="272" r:id="rId13"/>
    <p:sldId id="280" r:id="rId14"/>
    <p:sldId id="281" r:id="rId15"/>
    <p:sldId id="263" r:id="rId16"/>
    <p:sldId id="276" r:id="rId17"/>
    <p:sldId id="265" r:id="rId18"/>
    <p:sldId id="279" r:id="rId19"/>
    <p:sldId id="266" r:id="rId20"/>
    <p:sldId id="267" r:id="rId21"/>
    <p:sldId id="282" r:id="rId22"/>
    <p:sldId id="275" r:id="rId23"/>
    <p:sldId id="274" r:id="rId24"/>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588" autoAdjust="0"/>
    <p:restoredTop sz="94624" autoAdjust="0"/>
  </p:normalViewPr>
  <p:slideViewPr>
    <p:cSldViewPr>
      <p:cViewPr varScale="1">
        <p:scale>
          <a:sx n="69" d="100"/>
          <a:sy n="69" d="100"/>
        </p:scale>
        <p:origin x="-1416" y="-10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33BDD50-73F1-408B-A597-692BFE528040}" type="datetimeFigureOut">
              <a:rPr lang="ru-RU" smtClean="0"/>
              <a:pPr/>
              <a:t>30.09.2020</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B7EF788-5471-4F40-8B15-AAC4C1AED6E6}" type="slidenum">
              <a:rPr lang="ru-RU" smtClean="0"/>
              <a:pPr/>
              <a:t>‹#›</a:t>
            </a:fld>
            <a:endParaRPr lang="ru-RU"/>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AB7EF788-5471-4F40-8B15-AAC4C1AED6E6}" type="slidenum">
              <a:rPr lang="ru-RU" smtClean="0"/>
              <a:pPr/>
              <a:t>2</a:t>
            </a:fld>
            <a:endParaRPr lang="ru-RU"/>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AB7EF788-5471-4F40-8B15-AAC4C1AED6E6}" type="slidenum">
              <a:rPr lang="ru-RU" smtClean="0"/>
              <a:pPr/>
              <a:t>8</a:t>
            </a:fld>
            <a:endParaRPr lang="ru-RU"/>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F37CAEB0-547E-4207-940F-DB03773078C7}" type="datetimeFigureOut">
              <a:rPr lang="ru-RU" smtClean="0"/>
              <a:pPr/>
              <a:t>30.09.2020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3876745-5A17-4D1F-897E-A59AC5DB1430}" type="slidenum">
              <a:rPr lang="ru-RU" smtClean="0"/>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F37CAEB0-547E-4207-940F-DB03773078C7}" type="datetimeFigureOut">
              <a:rPr lang="ru-RU" smtClean="0"/>
              <a:pPr/>
              <a:t>30.09.2020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3876745-5A17-4D1F-897E-A59AC5DB1430}"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F37CAEB0-547E-4207-940F-DB03773078C7}" type="datetimeFigureOut">
              <a:rPr lang="ru-RU" smtClean="0"/>
              <a:pPr/>
              <a:t>30.09.2020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3876745-5A17-4D1F-897E-A59AC5DB1430}"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F37CAEB0-547E-4207-940F-DB03773078C7}" type="datetimeFigureOut">
              <a:rPr lang="ru-RU" smtClean="0"/>
              <a:pPr/>
              <a:t>30.09.2020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3876745-5A17-4D1F-897E-A59AC5DB1430}"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F37CAEB0-547E-4207-940F-DB03773078C7}" type="datetimeFigureOut">
              <a:rPr lang="ru-RU" smtClean="0"/>
              <a:pPr/>
              <a:t>30.09.2020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3876745-5A17-4D1F-897E-A59AC5DB1430}" type="slidenum">
              <a:rPr lang="ru-RU" smtClean="0"/>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F37CAEB0-547E-4207-940F-DB03773078C7}" type="datetimeFigureOut">
              <a:rPr lang="ru-RU" smtClean="0"/>
              <a:pPr/>
              <a:t>30.09.2020</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B3876745-5A17-4D1F-897E-A59AC5DB1430}"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F37CAEB0-547E-4207-940F-DB03773078C7}" type="datetimeFigureOut">
              <a:rPr lang="ru-RU" smtClean="0"/>
              <a:pPr/>
              <a:t>30.09.2020</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B3876745-5A17-4D1F-897E-A59AC5DB1430}" type="slidenum">
              <a:rPr lang="ru-RU" smtClean="0"/>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F37CAEB0-547E-4207-940F-DB03773078C7}" type="datetimeFigureOut">
              <a:rPr lang="ru-RU" smtClean="0"/>
              <a:pPr/>
              <a:t>30.09.2020</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B3876745-5A17-4D1F-897E-A59AC5DB1430}"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F37CAEB0-547E-4207-940F-DB03773078C7}" type="datetimeFigureOut">
              <a:rPr lang="ru-RU" smtClean="0"/>
              <a:pPr/>
              <a:t>30.09.2020</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B3876745-5A17-4D1F-897E-A59AC5DB1430}"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F37CAEB0-547E-4207-940F-DB03773078C7}" type="datetimeFigureOut">
              <a:rPr lang="ru-RU" smtClean="0"/>
              <a:pPr/>
              <a:t>30.09.2020</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B3876745-5A17-4D1F-897E-A59AC5DB1430}"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F37CAEB0-547E-4207-940F-DB03773078C7}" type="datetimeFigureOut">
              <a:rPr lang="ru-RU" smtClean="0"/>
              <a:pPr/>
              <a:t>30.09.2020</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B3876745-5A17-4D1F-897E-A59AC5DB1430}" type="slidenum">
              <a:rPr lang="ru-RU" smtClean="0"/>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37CAEB0-547E-4207-940F-DB03773078C7}" type="datetimeFigureOut">
              <a:rPr lang="ru-RU" smtClean="0"/>
              <a:pPr/>
              <a:t>30.09.2020</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3876745-5A17-4D1F-897E-A59AC5DB1430}"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619672" y="2636912"/>
            <a:ext cx="5904656" cy="1323439"/>
          </a:xfrm>
          <a:prstGeom prst="rect">
            <a:avLst/>
          </a:prstGeom>
          <a:noFill/>
        </p:spPr>
        <p:txBody>
          <a:bodyPr wrap="square" rtlCol="0">
            <a:spAutoFit/>
          </a:bodyPr>
          <a:lstStyle/>
          <a:p>
            <a:pPr algn="ctr"/>
            <a:r>
              <a:rPr lang="ru-RU" sz="4000" b="1" dirty="0" smtClean="0"/>
              <a:t>ВНУТРИЛИЧНОСТНЫЙ КОНФЛИКТ</a:t>
            </a:r>
            <a:endParaRPr lang="ru-RU" sz="4000" b="1"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051720" y="188640"/>
            <a:ext cx="6120680" cy="954107"/>
          </a:xfrm>
          <a:prstGeom prst="rect">
            <a:avLst/>
          </a:prstGeom>
          <a:noFill/>
        </p:spPr>
        <p:txBody>
          <a:bodyPr wrap="square" rtlCol="0">
            <a:spAutoFit/>
          </a:bodyPr>
          <a:lstStyle/>
          <a:p>
            <a:pPr algn="ctr"/>
            <a:r>
              <a:rPr lang="ru-RU" sz="2800" dirty="0" smtClean="0"/>
              <a:t>Факторы возникновения </a:t>
            </a:r>
            <a:r>
              <a:rPr lang="ru-RU" sz="2800" dirty="0" err="1" smtClean="0"/>
              <a:t>внутриличностных</a:t>
            </a:r>
            <a:r>
              <a:rPr lang="ru-RU" sz="2800" dirty="0" smtClean="0"/>
              <a:t> конфликтов</a:t>
            </a:r>
            <a:endParaRPr lang="ru-RU" sz="2800" dirty="0"/>
          </a:p>
        </p:txBody>
      </p:sp>
      <p:sp>
        <p:nvSpPr>
          <p:cNvPr id="3" name="Прямоугольник 2"/>
          <p:cNvSpPr/>
          <p:nvPr/>
        </p:nvSpPr>
        <p:spPr>
          <a:xfrm>
            <a:off x="467544" y="1340768"/>
            <a:ext cx="8136904" cy="1200329"/>
          </a:xfrm>
          <a:prstGeom prst="rect">
            <a:avLst/>
          </a:prstGeom>
        </p:spPr>
        <p:txBody>
          <a:bodyPr wrap="square">
            <a:spAutoFit/>
          </a:bodyPr>
          <a:lstStyle/>
          <a:p>
            <a:pPr algn="just"/>
            <a:r>
              <a:rPr lang="ru-RU" dirty="0" smtClean="0"/>
              <a:t>Внешняя среда + личностные психологических особенности индивида = </a:t>
            </a:r>
            <a:r>
              <a:rPr lang="ru-RU" dirty="0" err="1" smtClean="0"/>
              <a:t>внутриличностный</a:t>
            </a:r>
            <a:r>
              <a:rPr lang="ru-RU" dirty="0" smtClean="0"/>
              <a:t> конфликт</a:t>
            </a:r>
          </a:p>
          <a:p>
            <a:pPr algn="just"/>
            <a:endParaRPr lang="ru-RU" dirty="0" smtClean="0"/>
          </a:p>
          <a:p>
            <a:pPr algn="just"/>
            <a:r>
              <a:rPr lang="ru-RU" dirty="0" smtClean="0"/>
              <a:t> </a:t>
            </a:r>
            <a:endParaRPr lang="ru-RU" dirty="0"/>
          </a:p>
        </p:txBody>
      </p:sp>
      <p:cxnSp>
        <p:nvCxnSpPr>
          <p:cNvPr id="5" name="Прямая со стрелкой 4"/>
          <p:cNvCxnSpPr/>
          <p:nvPr/>
        </p:nvCxnSpPr>
        <p:spPr>
          <a:xfrm>
            <a:off x="899592" y="1988840"/>
            <a:ext cx="0" cy="576064"/>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7" name="Прямая со стрелкой 6"/>
          <p:cNvCxnSpPr/>
          <p:nvPr/>
        </p:nvCxnSpPr>
        <p:spPr>
          <a:xfrm>
            <a:off x="2987824" y="1916832"/>
            <a:ext cx="2088232" cy="576064"/>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8" name="Прямоугольник 7"/>
          <p:cNvSpPr/>
          <p:nvPr/>
        </p:nvSpPr>
        <p:spPr>
          <a:xfrm>
            <a:off x="323528" y="2636912"/>
            <a:ext cx="3456384" cy="2031325"/>
          </a:xfrm>
          <a:prstGeom prst="rect">
            <a:avLst/>
          </a:prstGeom>
        </p:spPr>
        <p:txBody>
          <a:bodyPr wrap="square">
            <a:spAutoFit/>
          </a:bodyPr>
          <a:lstStyle/>
          <a:p>
            <a:pPr algn="just"/>
            <a:r>
              <a:rPr lang="ru-RU" dirty="0" err="1" smtClean="0"/>
              <a:t>Внутриличностные</a:t>
            </a:r>
            <a:r>
              <a:rPr lang="ru-RU" dirty="0" smtClean="0"/>
              <a:t> конфликты, возникающие в результате перехода объективных противоречий внешней среды во внутренний мир человека (</a:t>
            </a:r>
            <a:r>
              <a:rPr lang="ru-RU" b="1" dirty="0" smtClean="0"/>
              <a:t>моральные и адаптационные конфликты</a:t>
            </a:r>
            <a:r>
              <a:rPr lang="ru-RU" dirty="0" smtClean="0"/>
              <a:t>)</a:t>
            </a:r>
            <a:endParaRPr lang="ru-RU" dirty="0"/>
          </a:p>
        </p:txBody>
      </p:sp>
      <p:sp>
        <p:nvSpPr>
          <p:cNvPr id="9" name="Прямоугольник 8"/>
          <p:cNvSpPr/>
          <p:nvPr/>
        </p:nvSpPr>
        <p:spPr>
          <a:xfrm>
            <a:off x="4139952" y="2564904"/>
            <a:ext cx="4572000" cy="2031325"/>
          </a:xfrm>
          <a:prstGeom prst="rect">
            <a:avLst/>
          </a:prstGeom>
        </p:spPr>
        <p:txBody>
          <a:bodyPr>
            <a:spAutoFit/>
          </a:bodyPr>
          <a:lstStyle/>
          <a:p>
            <a:pPr algn="just"/>
            <a:r>
              <a:rPr lang="ru-RU" dirty="0" err="1" smtClean="0"/>
              <a:t>Внутриличностные</a:t>
            </a:r>
            <a:r>
              <a:rPr lang="ru-RU" dirty="0" smtClean="0"/>
              <a:t> конфликты, возникающие в</a:t>
            </a:r>
          </a:p>
          <a:p>
            <a:pPr algn="just"/>
            <a:r>
              <a:rPr lang="ru-RU" dirty="0" smtClean="0"/>
              <a:t>результате внутренних противоречий личности и отражающие ее отношение к</a:t>
            </a:r>
          </a:p>
          <a:p>
            <a:pPr algn="just"/>
            <a:r>
              <a:rPr lang="ru-RU" dirty="0" smtClean="0"/>
              <a:t>внешней окружающей среде (</a:t>
            </a:r>
            <a:r>
              <a:rPr lang="ru-RU" b="1" dirty="0" smtClean="0"/>
              <a:t>мотивационный конфликт и конфликт неадекватной самооценки</a:t>
            </a:r>
            <a:r>
              <a:rPr lang="ru-RU" dirty="0" smtClean="0"/>
              <a:t>)</a:t>
            </a:r>
            <a:endParaRPr lang="ru-RU"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187624" y="260648"/>
            <a:ext cx="6984776" cy="954107"/>
          </a:xfrm>
          <a:prstGeom prst="rect">
            <a:avLst/>
          </a:prstGeom>
          <a:noFill/>
        </p:spPr>
        <p:txBody>
          <a:bodyPr wrap="square" rtlCol="0">
            <a:spAutoFit/>
          </a:bodyPr>
          <a:lstStyle/>
          <a:p>
            <a:pPr algn="ctr"/>
            <a:r>
              <a:rPr lang="ru-RU" sz="2800" dirty="0" smtClean="0"/>
              <a:t>Психологическое противоречие как основа </a:t>
            </a:r>
            <a:r>
              <a:rPr lang="ru-RU" sz="2800" dirty="0" err="1" smtClean="0"/>
              <a:t>внутриличностного</a:t>
            </a:r>
            <a:r>
              <a:rPr lang="ru-RU" sz="2800" dirty="0" smtClean="0"/>
              <a:t> конфликта</a:t>
            </a:r>
            <a:endParaRPr lang="ru-RU" sz="2800" dirty="0"/>
          </a:p>
        </p:txBody>
      </p:sp>
      <p:sp>
        <p:nvSpPr>
          <p:cNvPr id="3" name="Прямоугольник 2"/>
          <p:cNvSpPr/>
          <p:nvPr/>
        </p:nvSpPr>
        <p:spPr>
          <a:xfrm>
            <a:off x="251520" y="1268760"/>
            <a:ext cx="8496944" cy="3785652"/>
          </a:xfrm>
          <a:prstGeom prst="rect">
            <a:avLst/>
          </a:prstGeom>
        </p:spPr>
        <p:txBody>
          <a:bodyPr wrap="square">
            <a:spAutoFit/>
          </a:bodyPr>
          <a:lstStyle/>
          <a:p>
            <a:pPr algn="just"/>
            <a:r>
              <a:rPr lang="ru-RU" sz="2000" dirty="0" smtClean="0"/>
              <a:t>Уровни психологического равновесия:</a:t>
            </a:r>
          </a:p>
          <a:p>
            <a:pPr algn="just"/>
            <a:endParaRPr lang="ru-RU" sz="2000" b="1" dirty="0" smtClean="0"/>
          </a:p>
          <a:p>
            <a:pPr algn="just"/>
            <a:r>
              <a:rPr lang="ru-RU" sz="2000" b="1" dirty="0" smtClean="0"/>
              <a:t>Психологическое равновесие</a:t>
            </a:r>
            <a:r>
              <a:rPr lang="ru-RU" sz="2000" dirty="0" smtClean="0"/>
              <a:t>, существующее </a:t>
            </a:r>
            <a:r>
              <a:rPr lang="ru-RU" sz="2000" b="1" dirty="0" smtClean="0"/>
              <a:t>во внутреннем мире личности</a:t>
            </a:r>
            <a:r>
              <a:rPr lang="ru-RU" sz="2000" dirty="0" smtClean="0"/>
              <a:t>.</a:t>
            </a:r>
          </a:p>
          <a:p>
            <a:pPr algn="just"/>
            <a:endParaRPr lang="ru-RU" sz="2000" dirty="0" smtClean="0"/>
          </a:p>
          <a:p>
            <a:pPr algn="just"/>
            <a:r>
              <a:rPr lang="ru-RU" sz="2000" b="1" dirty="0" smtClean="0"/>
              <a:t>Нарушение равновесия</a:t>
            </a:r>
            <a:r>
              <a:rPr lang="ru-RU" sz="2000" dirty="0" smtClean="0"/>
              <a:t>, в результате которого возникают трудности </a:t>
            </a:r>
            <a:r>
              <a:rPr lang="ru-RU" sz="2000" b="1" dirty="0" smtClean="0"/>
              <a:t>в основных для личности видах деятельности  </a:t>
            </a:r>
            <a:r>
              <a:rPr lang="ru-RU" sz="2000" dirty="0" smtClean="0"/>
              <a:t>=</a:t>
            </a:r>
            <a:r>
              <a:rPr lang="en-US" sz="2000" dirty="0" smtClean="0"/>
              <a:t>&gt;</a:t>
            </a:r>
            <a:r>
              <a:rPr lang="ru-RU" sz="2000" dirty="0" smtClean="0"/>
              <a:t>  Межличностные конфликты.</a:t>
            </a:r>
          </a:p>
          <a:p>
            <a:pPr algn="just"/>
            <a:endParaRPr lang="ru-RU" sz="2000" dirty="0" smtClean="0"/>
          </a:p>
          <a:p>
            <a:pPr algn="just"/>
            <a:r>
              <a:rPr lang="ru-RU" sz="2000" b="1" dirty="0" smtClean="0"/>
              <a:t>Невозможность реализации намеченных целей</a:t>
            </a:r>
            <a:r>
              <a:rPr lang="ru-RU" sz="2000" dirty="0" smtClean="0"/>
              <a:t>, планов, а также трудность выполнения своих жизненных функций до момента разрешения возникшего противоречия. Т.е. жизненный кризис личности.</a:t>
            </a:r>
            <a:endParaRPr lang="ru-RU" sz="2000" dirty="0"/>
          </a:p>
        </p:txBody>
      </p:sp>
      <p:sp>
        <p:nvSpPr>
          <p:cNvPr id="4" name="TextBox 3"/>
          <p:cNvSpPr txBox="1"/>
          <p:nvPr/>
        </p:nvSpPr>
        <p:spPr>
          <a:xfrm>
            <a:off x="251520" y="5301208"/>
            <a:ext cx="8568952" cy="1015663"/>
          </a:xfrm>
          <a:prstGeom prst="rect">
            <a:avLst/>
          </a:prstGeom>
          <a:noFill/>
        </p:spPr>
        <p:txBody>
          <a:bodyPr wrap="square" rtlCol="0">
            <a:spAutoFit/>
          </a:bodyPr>
          <a:lstStyle/>
          <a:p>
            <a:pPr algn="just"/>
            <a:r>
              <a:rPr lang="ru-RU" sz="2000" dirty="0" smtClean="0"/>
              <a:t>Перерастание внутреннего противоречия во внутренний конфликт происходит при совместном действии </a:t>
            </a:r>
            <a:r>
              <a:rPr lang="ru-RU" sz="2000" i="1" dirty="0" smtClean="0"/>
              <a:t>личностных</a:t>
            </a:r>
            <a:r>
              <a:rPr lang="ru-RU" sz="2000" dirty="0" smtClean="0"/>
              <a:t> и </a:t>
            </a:r>
            <a:r>
              <a:rPr lang="ru-RU" sz="2000" i="1" dirty="0" smtClean="0"/>
              <a:t>ситуативных</a:t>
            </a:r>
            <a:r>
              <a:rPr lang="ru-RU" sz="2000" dirty="0" smtClean="0"/>
              <a:t>  причин и условий .</a:t>
            </a:r>
            <a:endParaRPr lang="ru-RU" sz="2000"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395536" y="1268760"/>
            <a:ext cx="8136904" cy="2554545"/>
          </a:xfrm>
          <a:prstGeom prst="rect">
            <a:avLst/>
          </a:prstGeom>
        </p:spPr>
        <p:txBody>
          <a:bodyPr wrap="square">
            <a:spAutoFit/>
          </a:bodyPr>
          <a:lstStyle/>
          <a:p>
            <a:pPr algn="just"/>
            <a:r>
              <a:rPr lang="ru-RU" sz="2000" b="1" dirty="0" smtClean="0"/>
              <a:t>Личностные условия </a:t>
            </a:r>
            <a:r>
              <a:rPr lang="ru-RU" sz="2000" b="1" dirty="0" err="1" smtClean="0"/>
              <a:t>внутриличностного</a:t>
            </a:r>
            <a:r>
              <a:rPr lang="ru-RU" sz="2000" b="1" dirty="0" smtClean="0"/>
              <a:t> конфликта</a:t>
            </a:r>
            <a:r>
              <a:rPr lang="ru-RU" sz="2000" dirty="0" smtClean="0"/>
              <a:t>: </a:t>
            </a:r>
          </a:p>
          <a:p>
            <a:pPr algn="just">
              <a:buFont typeface="Arial" pitchFamily="34" charset="0"/>
              <a:buChar char="•"/>
            </a:pPr>
            <a:r>
              <a:rPr lang="ru-RU" sz="2000" dirty="0" smtClean="0"/>
              <a:t>сложность внутреннего мира личности; </a:t>
            </a:r>
          </a:p>
          <a:p>
            <a:pPr algn="just">
              <a:buFont typeface="Arial" pitchFamily="34" charset="0"/>
              <a:buChar char="•"/>
            </a:pPr>
            <a:r>
              <a:rPr lang="ru-RU" sz="2000" dirty="0" smtClean="0"/>
              <a:t>сложно организованная структура, иерархия потребностей, в которой, помимо примитивных первичных, существуют также и более  сложные вторичные уровни; </a:t>
            </a:r>
          </a:p>
          <a:p>
            <a:pPr algn="just">
              <a:buFont typeface="Arial" pitchFamily="34" charset="0"/>
              <a:buChar char="•"/>
            </a:pPr>
            <a:r>
              <a:rPr lang="ru-RU" sz="2000" dirty="0" smtClean="0"/>
              <a:t>сложная организация и высокий уровень развития когнитивных структур личности, высокоразвитая способность личности к рефлексии и самоанализу, высокий уровень осознания.</a:t>
            </a:r>
            <a:endParaRPr lang="ru-RU" sz="2000" dirty="0"/>
          </a:p>
        </p:txBody>
      </p:sp>
      <p:sp>
        <p:nvSpPr>
          <p:cNvPr id="3" name="Прямоугольник 2"/>
          <p:cNvSpPr/>
          <p:nvPr/>
        </p:nvSpPr>
        <p:spPr>
          <a:xfrm>
            <a:off x="395536" y="4077072"/>
            <a:ext cx="8280920" cy="2246769"/>
          </a:xfrm>
          <a:prstGeom prst="rect">
            <a:avLst/>
          </a:prstGeom>
        </p:spPr>
        <p:txBody>
          <a:bodyPr wrap="square">
            <a:spAutoFit/>
          </a:bodyPr>
          <a:lstStyle/>
          <a:p>
            <a:pPr algn="just"/>
            <a:r>
              <a:rPr lang="ru-RU" sz="2000" b="1" dirty="0" smtClean="0"/>
              <a:t>Ситуативные условия </a:t>
            </a:r>
            <a:r>
              <a:rPr lang="ru-RU" sz="2000" b="1" dirty="0" err="1" smtClean="0"/>
              <a:t>внутриличностного</a:t>
            </a:r>
            <a:r>
              <a:rPr lang="ru-RU" sz="2000" b="1" dirty="0" smtClean="0"/>
              <a:t> конфликта: </a:t>
            </a:r>
            <a:r>
              <a:rPr lang="ru-RU" sz="2000" dirty="0" smtClean="0"/>
              <a:t>внешние и внутренние. </a:t>
            </a:r>
          </a:p>
          <a:p>
            <a:pPr algn="just"/>
            <a:r>
              <a:rPr lang="ru-RU" sz="2000" i="1" dirty="0" smtClean="0"/>
              <a:t>Внешние ситуативные условия </a:t>
            </a:r>
            <a:r>
              <a:rPr lang="ru-RU" sz="2000" dirty="0" smtClean="0"/>
              <a:t>создают невозможность или сложность для личности удовлетворения каких-то своих значимых, жизненно важных  потребностей и мотивов. </a:t>
            </a:r>
          </a:p>
          <a:p>
            <a:pPr algn="just"/>
            <a:r>
              <a:rPr lang="ru-RU" sz="2000" i="1" dirty="0" smtClean="0"/>
              <a:t>Внутренние ситуативные условия  </a:t>
            </a:r>
            <a:r>
              <a:rPr lang="ru-RU" sz="2000" dirty="0" smtClean="0"/>
              <a:t>- внутренние противоречия между несколькими </a:t>
            </a:r>
            <a:r>
              <a:rPr lang="ru-RU" sz="2000" dirty="0" err="1" smtClean="0"/>
              <a:t>равнозначимыми</a:t>
            </a:r>
            <a:r>
              <a:rPr lang="ru-RU" sz="2000" dirty="0" smtClean="0"/>
              <a:t> сторонами одной личности. </a:t>
            </a:r>
            <a:endParaRPr lang="ru-RU" sz="2000" dirty="0"/>
          </a:p>
        </p:txBody>
      </p:sp>
      <p:sp>
        <p:nvSpPr>
          <p:cNvPr id="4" name="TextBox 3"/>
          <p:cNvSpPr txBox="1"/>
          <p:nvPr/>
        </p:nvSpPr>
        <p:spPr>
          <a:xfrm>
            <a:off x="1115616" y="332656"/>
            <a:ext cx="7200800" cy="954107"/>
          </a:xfrm>
          <a:prstGeom prst="rect">
            <a:avLst/>
          </a:prstGeom>
          <a:noFill/>
        </p:spPr>
        <p:txBody>
          <a:bodyPr wrap="square" rtlCol="0">
            <a:spAutoFit/>
          </a:bodyPr>
          <a:lstStyle/>
          <a:p>
            <a:pPr algn="ctr"/>
            <a:r>
              <a:rPr lang="ru-RU" sz="2800" dirty="0" smtClean="0"/>
              <a:t>Условия возникновения </a:t>
            </a:r>
            <a:r>
              <a:rPr lang="ru-RU" sz="2800" dirty="0" err="1" smtClean="0"/>
              <a:t>внутриличностного</a:t>
            </a:r>
            <a:r>
              <a:rPr lang="ru-RU" sz="2800" dirty="0" smtClean="0"/>
              <a:t> конфликта</a:t>
            </a:r>
            <a:endParaRPr lang="ru-RU" sz="2800" dirty="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11560" y="260648"/>
            <a:ext cx="7848872" cy="954107"/>
          </a:xfrm>
          <a:prstGeom prst="rect">
            <a:avLst/>
          </a:prstGeom>
          <a:noFill/>
        </p:spPr>
        <p:txBody>
          <a:bodyPr wrap="square" rtlCol="0">
            <a:spAutoFit/>
          </a:bodyPr>
          <a:lstStyle/>
          <a:p>
            <a:pPr algn="ctr"/>
            <a:r>
              <a:rPr lang="ru-RU" sz="2800" dirty="0" smtClean="0"/>
              <a:t>Внешние и внутренние стрессоры </a:t>
            </a:r>
            <a:r>
              <a:rPr lang="ru-RU" sz="2800" dirty="0" err="1" smtClean="0"/>
              <a:t>внутриличностных</a:t>
            </a:r>
            <a:r>
              <a:rPr lang="ru-RU" sz="2800" dirty="0" smtClean="0"/>
              <a:t> конфликтов</a:t>
            </a:r>
            <a:endParaRPr lang="ru-RU" sz="2800" dirty="0"/>
          </a:p>
        </p:txBody>
      </p:sp>
      <p:sp>
        <p:nvSpPr>
          <p:cNvPr id="3" name="Прямоугольник 2"/>
          <p:cNvSpPr/>
          <p:nvPr/>
        </p:nvSpPr>
        <p:spPr>
          <a:xfrm>
            <a:off x="323528" y="1268760"/>
            <a:ext cx="8496944" cy="5016758"/>
          </a:xfrm>
          <a:prstGeom prst="rect">
            <a:avLst/>
          </a:prstGeom>
        </p:spPr>
        <p:txBody>
          <a:bodyPr wrap="square">
            <a:spAutoFit/>
          </a:bodyPr>
          <a:lstStyle/>
          <a:p>
            <a:pPr algn="just"/>
            <a:r>
              <a:rPr lang="ru-RU" sz="2000" b="1" dirty="0" smtClean="0"/>
              <a:t>Внешние стрессоры</a:t>
            </a:r>
            <a:r>
              <a:rPr lang="ru-RU" sz="2000" dirty="0" smtClean="0"/>
              <a:t> могут быть порождены:</a:t>
            </a:r>
          </a:p>
          <a:p>
            <a:pPr algn="just"/>
            <a:r>
              <a:rPr lang="ru-RU" sz="2000" dirty="0" smtClean="0"/>
              <a:t>1) причинами, не зависящими от человека, вовлеченного в него (травма, пожар в доме) =</a:t>
            </a:r>
            <a:r>
              <a:rPr lang="en-US" sz="2000" dirty="0" smtClean="0"/>
              <a:t>&gt;</a:t>
            </a:r>
            <a:r>
              <a:rPr lang="ru-RU" sz="2000" dirty="0" smtClean="0"/>
              <a:t>  ситуационный конфликт;</a:t>
            </a:r>
          </a:p>
          <a:p>
            <a:pPr algn="just"/>
            <a:r>
              <a:rPr lang="ru-RU" sz="2000" dirty="0" smtClean="0"/>
              <a:t>2) негативными событиями и вынужденным приспособлением к ним (нежелательная беременность, выход на пенсию, потеря работы, переезд в другой город, провал при поступлении в институт) =</a:t>
            </a:r>
            <a:r>
              <a:rPr lang="en-US" sz="2000" dirty="0" smtClean="0"/>
              <a:t>&gt;</a:t>
            </a:r>
            <a:r>
              <a:rPr lang="ru-RU" sz="2000" dirty="0" smtClean="0"/>
              <a:t> адаптационный конфликт;</a:t>
            </a:r>
          </a:p>
          <a:p>
            <a:pPr algn="just"/>
            <a:r>
              <a:rPr lang="ru-RU" sz="2000" dirty="0" smtClean="0"/>
              <a:t>3) событиями, оцениваемыми как позитивные, но вызывающими стресс вследствие длительного напряжения при освоении новых обязанностей (вступление в брак, рождение ребенка, повышение в должности) =</a:t>
            </a:r>
            <a:r>
              <a:rPr lang="en-US" sz="2000" dirty="0" smtClean="0"/>
              <a:t>&gt;</a:t>
            </a:r>
            <a:r>
              <a:rPr lang="ru-RU" sz="2000" dirty="0" smtClean="0"/>
              <a:t>  интеграционный конфликт;</a:t>
            </a:r>
          </a:p>
          <a:p>
            <a:pPr algn="just"/>
            <a:r>
              <a:rPr lang="ru-RU" sz="2000" dirty="0" smtClean="0"/>
              <a:t>4) утратой близких людей (при разводе, расставании, смерти) =</a:t>
            </a:r>
            <a:r>
              <a:rPr lang="en-US" sz="2000" dirty="0" smtClean="0"/>
              <a:t>&gt;</a:t>
            </a:r>
            <a:r>
              <a:rPr lang="ru-RU" sz="2000" dirty="0" smtClean="0"/>
              <a:t> </a:t>
            </a:r>
            <a:r>
              <a:rPr lang="ru-RU" sz="2000" dirty="0" err="1" smtClean="0"/>
              <a:t>депривационный</a:t>
            </a:r>
            <a:r>
              <a:rPr lang="ru-RU" sz="2000" dirty="0" smtClean="0"/>
              <a:t> конфликт;</a:t>
            </a:r>
          </a:p>
          <a:p>
            <a:pPr algn="just"/>
            <a:r>
              <a:rPr lang="ru-RU" sz="2000" dirty="0" smtClean="0"/>
              <a:t>5) разногласиями между супругами, детьми, родителями, друзьями и сотрудниками. Его провокаторы - новая работа, уход из семьи, смена места жительства =</a:t>
            </a:r>
            <a:r>
              <a:rPr lang="en-US" sz="2000" dirty="0" smtClean="0"/>
              <a:t>&gt;</a:t>
            </a:r>
            <a:r>
              <a:rPr lang="ru-RU" sz="2000" dirty="0" smtClean="0"/>
              <a:t> личностно-межличностный конфликт</a:t>
            </a:r>
            <a:endParaRPr lang="ru-RU" sz="2000" dirty="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611560" y="1484784"/>
            <a:ext cx="7920880" cy="4708981"/>
          </a:xfrm>
          <a:prstGeom prst="rect">
            <a:avLst/>
          </a:prstGeom>
        </p:spPr>
        <p:txBody>
          <a:bodyPr wrap="square">
            <a:spAutoFit/>
          </a:bodyPr>
          <a:lstStyle/>
          <a:p>
            <a:pPr algn="just"/>
            <a:r>
              <a:rPr lang="ru-RU" sz="2000" dirty="0" smtClean="0"/>
              <a:t>Основные </a:t>
            </a:r>
            <a:r>
              <a:rPr lang="ru-RU" sz="2000" b="1" dirty="0" smtClean="0"/>
              <a:t>внутренние стрессоры </a:t>
            </a:r>
            <a:r>
              <a:rPr lang="ru-RU" sz="2000" dirty="0" err="1" smtClean="0"/>
              <a:t>внутриличностных</a:t>
            </a:r>
            <a:r>
              <a:rPr lang="ru-RU" sz="2000" dirty="0" smtClean="0"/>
              <a:t> конфликтов:</a:t>
            </a:r>
          </a:p>
          <a:p>
            <a:pPr algn="just"/>
            <a:r>
              <a:rPr lang="ru-RU" sz="2000" dirty="0" smtClean="0"/>
              <a:t>• использование стратегий, не работающих в новой ситуации;</a:t>
            </a:r>
          </a:p>
          <a:p>
            <a:pPr algn="just"/>
            <a:r>
              <a:rPr lang="ru-RU" sz="2000" dirty="0" smtClean="0"/>
              <a:t>• отсутствие умения принимать ответственные решения;</a:t>
            </a:r>
          </a:p>
          <a:p>
            <a:pPr algn="just"/>
            <a:r>
              <a:rPr lang="ru-RU" sz="2000" dirty="0" smtClean="0"/>
              <a:t>• дефицит информации, позволяющей контролировать ситуацию;</a:t>
            </a:r>
          </a:p>
          <a:p>
            <a:pPr algn="just"/>
            <a:r>
              <a:rPr lang="ru-RU" sz="2000" dirty="0" smtClean="0"/>
              <a:t>• неудовлетворенность статусом;</a:t>
            </a:r>
          </a:p>
          <a:p>
            <a:pPr algn="just"/>
            <a:r>
              <a:rPr lang="ru-RU" sz="2000" dirty="0" smtClean="0"/>
              <a:t>• неспособность полноценно общаться;</a:t>
            </a:r>
          </a:p>
          <a:p>
            <a:pPr algn="just"/>
            <a:r>
              <a:rPr lang="ru-RU" sz="2000" dirty="0" smtClean="0"/>
              <a:t>• неадекватная самооценка;</a:t>
            </a:r>
          </a:p>
          <a:p>
            <a:pPr algn="just"/>
            <a:r>
              <a:rPr lang="ru-RU" sz="2000" dirty="0" smtClean="0"/>
              <a:t>• протест на принудительность ситуации;</a:t>
            </a:r>
          </a:p>
          <a:p>
            <a:pPr algn="just"/>
            <a:r>
              <a:rPr lang="ru-RU" sz="2000" dirty="0" smtClean="0"/>
              <a:t>• избыток обязательств .</a:t>
            </a:r>
          </a:p>
          <a:p>
            <a:pPr algn="just"/>
            <a:endParaRPr lang="ru-RU" sz="2000" dirty="0" smtClean="0"/>
          </a:p>
          <a:p>
            <a:pPr algn="just"/>
            <a:r>
              <a:rPr lang="ru-RU" sz="2000" b="1" dirty="0" smtClean="0"/>
              <a:t>ВАЖНО</a:t>
            </a:r>
            <a:r>
              <a:rPr lang="ru-RU" sz="2000" dirty="0" smtClean="0"/>
              <a:t>!!!</a:t>
            </a:r>
          </a:p>
          <a:p>
            <a:pPr algn="just"/>
            <a:r>
              <a:rPr lang="ru-RU" sz="2000" dirty="0" err="1" smtClean="0"/>
              <a:t>Внутриличностный</a:t>
            </a:r>
            <a:r>
              <a:rPr lang="ru-RU" sz="2000" dirty="0" smtClean="0"/>
              <a:t> конфликт по сравнению с межличностным имеет повышенную устойчивость, так как на уровень внутренней напряженности влияет большое число факторов. При этом личностные факторы более значимы для человека.</a:t>
            </a:r>
            <a:endParaRPr lang="ru-RU" sz="2000" dirty="0"/>
          </a:p>
        </p:txBody>
      </p:sp>
      <p:sp>
        <p:nvSpPr>
          <p:cNvPr id="3" name="Прямоугольник 2"/>
          <p:cNvSpPr/>
          <p:nvPr/>
        </p:nvSpPr>
        <p:spPr>
          <a:xfrm>
            <a:off x="611560" y="260648"/>
            <a:ext cx="7632848" cy="954107"/>
          </a:xfrm>
          <a:prstGeom prst="rect">
            <a:avLst/>
          </a:prstGeom>
        </p:spPr>
        <p:txBody>
          <a:bodyPr wrap="square">
            <a:spAutoFit/>
          </a:bodyPr>
          <a:lstStyle/>
          <a:p>
            <a:pPr algn="ctr"/>
            <a:r>
              <a:rPr lang="ru-RU" sz="2800" dirty="0" smtClean="0"/>
              <a:t>Внешние и внутренние стрессоры </a:t>
            </a:r>
            <a:r>
              <a:rPr lang="ru-RU" sz="2800" dirty="0" err="1" smtClean="0"/>
              <a:t>внутриличностных</a:t>
            </a:r>
            <a:r>
              <a:rPr lang="ru-RU" sz="2800" dirty="0" smtClean="0"/>
              <a:t> конфликтов</a:t>
            </a:r>
            <a:endParaRPr lang="ru-RU" sz="2800" dirty="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11560" y="2348880"/>
            <a:ext cx="7992888" cy="1200329"/>
          </a:xfrm>
          <a:prstGeom prst="rect">
            <a:avLst/>
          </a:prstGeom>
          <a:noFill/>
        </p:spPr>
        <p:txBody>
          <a:bodyPr wrap="square" rtlCol="0">
            <a:spAutoFit/>
          </a:bodyPr>
          <a:lstStyle/>
          <a:p>
            <a:pPr algn="ctr"/>
            <a:r>
              <a:rPr lang="ru-RU" sz="3600" dirty="0" smtClean="0"/>
              <a:t>ПРЕОДОЛЕНИЕ ВНУТРИЛИЧНОСТНЫХ КОНФЛИКТОВ</a:t>
            </a:r>
            <a:endParaRPr lang="ru-RU" sz="3600" dirty="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251520" y="1556792"/>
            <a:ext cx="8496944" cy="1938992"/>
          </a:xfrm>
          <a:prstGeom prst="rect">
            <a:avLst/>
          </a:prstGeom>
        </p:spPr>
        <p:txBody>
          <a:bodyPr wrap="square">
            <a:spAutoFit/>
          </a:bodyPr>
          <a:lstStyle/>
          <a:p>
            <a:pPr algn="just"/>
            <a:r>
              <a:rPr lang="ru-RU" sz="2400" i="1" dirty="0" smtClean="0"/>
              <a:t>Разрешение (преодоление) </a:t>
            </a:r>
            <a:r>
              <a:rPr lang="ru-RU" sz="2400" i="1" dirty="0" err="1" smtClean="0"/>
              <a:t>внутриличностного</a:t>
            </a:r>
            <a:r>
              <a:rPr lang="ru-RU" sz="2400" i="1" dirty="0" smtClean="0"/>
              <a:t> конфликта</a:t>
            </a:r>
            <a:r>
              <a:rPr lang="ru-RU" sz="2400" dirty="0" smtClean="0"/>
              <a:t> – это восстановление согласованности внутреннего мира личности, установление единства сознания, снижение остроты противоречий жизненных отношений, достижение нового жизненного качества. </a:t>
            </a:r>
            <a:endParaRPr lang="ru-RU" sz="2400" dirty="0"/>
          </a:p>
        </p:txBody>
      </p:sp>
      <p:sp>
        <p:nvSpPr>
          <p:cNvPr id="3" name="TextBox 2"/>
          <p:cNvSpPr txBox="1"/>
          <p:nvPr/>
        </p:nvSpPr>
        <p:spPr>
          <a:xfrm>
            <a:off x="1475656" y="332656"/>
            <a:ext cx="6984776" cy="954107"/>
          </a:xfrm>
          <a:prstGeom prst="rect">
            <a:avLst/>
          </a:prstGeom>
          <a:noFill/>
        </p:spPr>
        <p:txBody>
          <a:bodyPr wrap="square" rtlCol="0">
            <a:spAutoFit/>
          </a:bodyPr>
          <a:lstStyle/>
          <a:p>
            <a:pPr algn="ctr"/>
            <a:r>
              <a:rPr lang="ru-RU" sz="2800" dirty="0" smtClean="0"/>
              <a:t>Индивидуальные факторы преодоления </a:t>
            </a:r>
            <a:r>
              <a:rPr lang="ru-RU" sz="2800" dirty="0" err="1" smtClean="0"/>
              <a:t>внутриличностных</a:t>
            </a:r>
            <a:r>
              <a:rPr lang="ru-RU" sz="2800" dirty="0" smtClean="0"/>
              <a:t> конфликтов </a:t>
            </a:r>
            <a:endParaRPr lang="ru-RU" sz="2800" dirty="0"/>
          </a:p>
        </p:txBody>
      </p:sp>
      <p:sp>
        <p:nvSpPr>
          <p:cNvPr id="4" name="TextBox 3"/>
          <p:cNvSpPr txBox="1"/>
          <p:nvPr/>
        </p:nvSpPr>
        <p:spPr>
          <a:xfrm>
            <a:off x="323528" y="3861048"/>
            <a:ext cx="8280920" cy="2677656"/>
          </a:xfrm>
          <a:prstGeom prst="rect">
            <a:avLst/>
          </a:prstGeom>
          <a:noFill/>
        </p:spPr>
        <p:txBody>
          <a:bodyPr wrap="square" rtlCol="0">
            <a:spAutoFit/>
          </a:bodyPr>
          <a:lstStyle/>
          <a:p>
            <a:pPr algn="just"/>
            <a:r>
              <a:rPr lang="ru-RU" sz="2400" b="1" dirty="0" smtClean="0"/>
              <a:t>Индивидуальные особенности, влияющие на разрешение </a:t>
            </a:r>
            <a:r>
              <a:rPr lang="ru-RU" sz="2400" b="1" dirty="0" err="1" smtClean="0"/>
              <a:t>внутриличностного</a:t>
            </a:r>
            <a:r>
              <a:rPr lang="ru-RU" sz="2400" b="1" dirty="0" smtClean="0"/>
              <a:t> конфликта</a:t>
            </a:r>
            <a:r>
              <a:rPr lang="ru-RU" sz="2400" dirty="0" smtClean="0"/>
              <a:t>:</a:t>
            </a:r>
          </a:p>
          <a:p>
            <a:pPr algn="just">
              <a:buFont typeface="Arial" pitchFamily="34" charset="0"/>
              <a:buChar char="•"/>
            </a:pPr>
            <a:r>
              <a:rPr lang="ru-RU" sz="2400" dirty="0" smtClean="0"/>
              <a:t>Тип темперамента;</a:t>
            </a:r>
          </a:p>
          <a:p>
            <a:pPr algn="just">
              <a:buFont typeface="Arial" pitchFamily="34" charset="0"/>
              <a:buChar char="•"/>
            </a:pPr>
            <a:r>
              <a:rPr lang="ru-RU" sz="2400" dirty="0" smtClean="0"/>
              <a:t>Возрастные особенности человека;</a:t>
            </a:r>
          </a:p>
          <a:p>
            <a:pPr algn="just">
              <a:buFont typeface="Arial" pitchFamily="34" charset="0"/>
              <a:buChar char="•"/>
            </a:pPr>
            <a:r>
              <a:rPr lang="ru-RU" sz="2400" dirty="0" err="1" smtClean="0"/>
              <a:t>Гендерная</a:t>
            </a:r>
            <a:r>
              <a:rPr lang="ru-RU" sz="2400" dirty="0" smtClean="0"/>
              <a:t> принадлежность: </a:t>
            </a:r>
          </a:p>
          <a:p>
            <a:pPr algn="just"/>
            <a:r>
              <a:rPr lang="ru-RU" sz="2400" dirty="0" smtClean="0"/>
              <a:t>мужчины разнообразнее в ролевых характеристиках, </a:t>
            </a:r>
          </a:p>
          <a:p>
            <a:pPr algn="just"/>
            <a:r>
              <a:rPr lang="ru-RU" sz="2400" dirty="0" smtClean="0"/>
              <a:t>женщины – в личностных.  </a:t>
            </a:r>
            <a:endParaRPr lang="ru-RU" sz="2400" dirty="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Таблица 1"/>
          <p:cNvGraphicFramePr>
            <a:graphicFrameLocks noGrp="1"/>
          </p:cNvGraphicFramePr>
          <p:nvPr/>
        </p:nvGraphicFramePr>
        <p:xfrm>
          <a:off x="251520" y="1628800"/>
          <a:ext cx="8640960" cy="4023360"/>
        </p:xfrm>
        <a:graphic>
          <a:graphicData uri="http://schemas.openxmlformats.org/drawingml/2006/table">
            <a:tbl>
              <a:tblPr firstRow="1" bandRow="1">
                <a:tableStyleId>{5C22544A-7EE6-4342-B048-85BDC9FD1C3A}</a:tableStyleId>
              </a:tblPr>
              <a:tblGrid>
                <a:gridCol w="2425532"/>
                <a:gridCol w="6215428"/>
              </a:tblGrid>
              <a:tr h="370840">
                <a:tc>
                  <a:txBody>
                    <a:bodyPr/>
                    <a:lstStyle/>
                    <a:p>
                      <a:r>
                        <a:rPr lang="ru-RU" sz="2400" dirty="0" smtClean="0"/>
                        <a:t>Способ разрешения</a:t>
                      </a:r>
                      <a:endParaRPr lang="ru-RU" sz="2400" dirty="0"/>
                    </a:p>
                  </a:txBody>
                  <a:tcPr/>
                </a:tc>
                <a:tc>
                  <a:txBody>
                    <a:bodyPr/>
                    <a:lstStyle/>
                    <a:p>
                      <a:r>
                        <a:rPr lang="ru-RU" sz="2400" dirty="0" smtClean="0"/>
                        <a:t>Содержание действий</a:t>
                      </a:r>
                      <a:endParaRPr lang="ru-RU" sz="2400" dirty="0"/>
                    </a:p>
                  </a:txBody>
                  <a:tcPr/>
                </a:tc>
              </a:tr>
              <a:tr h="370840">
                <a:tc>
                  <a:txBody>
                    <a:bodyPr/>
                    <a:lstStyle/>
                    <a:p>
                      <a:r>
                        <a:rPr lang="ru-RU" sz="2400" dirty="0" smtClean="0"/>
                        <a:t>Компромисс</a:t>
                      </a:r>
                    </a:p>
                    <a:p>
                      <a:r>
                        <a:rPr lang="ru-RU" sz="2400" dirty="0" smtClean="0"/>
                        <a:t>(сознательный)</a:t>
                      </a:r>
                      <a:endParaRPr lang="ru-RU" sz="2400" dirty="0"/>
                    </a:p>
                  </a:txBody>
                  <a:tcPr/>
                </a:tc>
                <a:tc>
                  <a:txBody>
                    <a:bodyPr/>
                    <a:lstStyle/>
                    <a:p>
                      <a:r>
                        <a:rPr lang="ru-RU" sz="2400" dirty="0" smtClean="0"/>
                        <a:t>Сделать выбор в пользу</a:t>
                      </a:r>
                      <a:r>
                        <a:rPr lang="ru-RU" sz="2400" baseline="0" dirty="0" smtClean="0"/>
                        <a:t> какого-либо варианта и приступить к его реализации</a:t>
                      </a:r>
                      <a:endParaRPr lang="ru-RU" sz="2400" dirty="0"/>
                    </a:p>
                  </a:txBody>
                  <a:tcPr/>
                </a:tc>
              </a:tr>
              <a:tr h="370840">
                <a:tc>
                  <a:txBody>
                    <a:bodyPr/>
                    <a:lstStyle/>
                    <a:p>
                      <a:r>
                        <a:rPr lang="ru-RU" sz="2400" dirty="0" smtClean="0"/>
                        <a:t>Переориентация</a:t>
                      </a:r>
                    </a:p>
                    <a:p>
                      <a:r>
                        <a:rPr lang="ru-RU" sz="2400" dirty="0" smtClean="0"/>
                        <a:t>(сознательный)</a:t>
                      </a:r>
                      <a:endParaRPr lang="ru-RU" sz="2400" dirty="0"/>
                    </a:p>
                  </a:txBody>
                  <a:tcPr/>
                </a:tc>
                <a:tc>
                  <a:txBody>
                    <a:bodyPr/>
                    <a:lstStyle/>
                    <a:p>
                      <a:r>
                        <a:rPr lang="ru-RU" sz="2400" dirty="0" smtClean="0"/>
                        <a:t>Изменить притязания в отношении объекта, вызвавшего внутреннюю проблемы («Если не можешь изменить ситуацию, измени свое отношение к ней»)</a:t>
                      </a:r>
                      <a:endParaRPr lang="ru-RU" sz="2400" dirty="0"/>
                    </a:p>
                  </a:txBody>
                  <a:tcPr/>
                </a:tc>
              </a:tr>
              <a:tr h="370840">
                <a:tc>
                  <a:txBody>
                    <a:bodyPr/>
                    <a:lstStyle/>
                    <a:p>
                      <a:r>
                        <a:rPr lang="ru-RU" sz="2400" dirty="0" smtClean="0"/>
                        <a:t>Коррекция</a:t>
                      </a:r>
                    </a:p>
                    <a:p>
                      <a:r>
                        <a:rPr lang="ru-RU" sz="2400" dirty="0" smtClean="0"/>
                        <a:t>(сознательный)</a:t>
                      </a:r>
                      <a:endParaRPr lang="ru-RU" sz="2400" dirty="0"/>
                    </a:p>
                  </a:txBody>
                  <a:tcPr/>
                </a:tc>
                <a:tc>
                  <a:txBody>
                    <a:bodyPr/>
                    <a:lstStyle/>
                    <a:p>
                      <a:r>
                        <a:rPr lang="ru-RU" sz="2400" dirty="0" smtClean="0"/>
                        <a:t>Изменение </a:t>
                      </a:r>
                      <a:r>
                        <a:rPr lang="ru-RU" sz="2400" dirty="0" err="1" smtClean="0"/>
                        <a:t>Я-концепции</a:t>
                      </a:r>
                      <a:r>
                        <a:rPr lang="ru-RU" sz="2400" dirty="0" smtClean="0"/>
                        <a:t> в направлении адекватного</a:t>
                      </a:r>
                      <a:r>
                        <a:rPr lang="ru-RU" sz="2400" baseline="0" dirty="0" smtClean="0"/>
                        <a:t> представления о себе</a:t>
                      </a:r>
                      <a:endParaRPr lang="ru-RU" sz="2400" dirty="0"/>
                    </a:p>
                  </a:txBody>
                  <a:tcPr/>
                </a:tc>
              </a:tr>
            </a:tbl>
          </a:graphicData>
        </a:graphic>
      </p:graphicFrame>
      <p:sp>
        <p:nvSpPr>
          <p:cNvPr id="3" name="TextBox 2"/>
          <p:cNvSpPr txBox="1"/>
          <p:nvPr/>
        </p:nvSpPr>
        <p:spPr>
          <a:xfrm>
            <a:off x="1691680" y="188640"/>
            <a:ext cx="6552728" cy="954107"/>
          </a:xfrm>
          <a:prstGeom prst="rect">
            <a:avLst/>
          </a:prstGeom>
          <a:noFill/>
        </p:spPr>
        <p:txBody>
          <a:bodyPr wrap="square" rtlCol="0">
            <a:spAutoFit/>
          </a:bodyPr>
          <a:lstStyle/>
          <a:p>
            <a:pPr algn="ctr"/>
            <a:r>
              <a:rPr lang="ru-RU" sz="2800" dirty="0" smtClean="0"/>
              <a:t>Пути решения </a:t>
            </a:r>
            <a:r>
              <a:rPr lang="ru-RU" sz="2800" dirty="0" err="1" smtClean="0"/>
              <a:t>внутриличностных</a:t>
            </a:r>
            <a:r>
              <a:rPr lang="ru-RU" sz="2800" dirty="0" smtClean="0"/>
              <a:t> конфликтов</a:t>
            </a:r>
            <a:endParaRPr lang="ru-RU" sz="2800" dirty="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83568" y="476672"/>
            <a:ext cx="7632848" cy="1384995"/>
          </a:xfrm>
          <a:prstGeom prst="rect">
            <a:avLst/>
          </a:prstGeom>
          <a:noFill/>
        </p:spPr>
        <p:txBody>
          <a:bodyPr wrap="square" rtlCol="0">
            <a:spAutoFit/>
          </a:bodyPr>
          <a:lstStyle/>
          <a:p>
            <a:pPr algn="ctr"/>
            <a:r>
              <a:rPr lang="ru-RU" sz="2800" dirty="0" smtClean="0"/>
              <a:t>Психологическая защита от  </a:t>
            </a:r>
            <a:r>
              <a:rPr lang="ru-RU" sz="2800" dirty="0" err="1" smtClean="0"/>
              <a:t>внутриличностных</a:t>
            </a:r>
            <a:r>
              <a:rPr lang="ru-RU" sz="2800" dirty="0" smtClean="0"/>
              <a:t> конфликтов</a:t>
            </a:r>
          </a:p>
          <a:p>
            <a:pPr algn="ctr"/>
            <a:r>
              <a:rPr lang="ru-RU" sz="2800" dirty="0" smtClean="0"/>
              <a:t>(бессознательный уход)</a:t>
            </a:r>
            <a:endParaRPr lang="ru-RU" sz="2800" dirty="0"/>
          </a:p>
        </p:txBody>
      </p:sp>
      <p:graphicFrame>
        <p:nvGraphicFramePr>
          <p:cNvPr id="3" name="Таблица 2"/>
          <p:cNvGraphicFramePr>
            <a:graphicFrameLocks noGrp="1"/>
          </p:cNvGraphicFramePr>
          <p:nvPr/>
        </p:nvGraphicFramePr>
        <p:xfrm>
          <a:off x="683568" y="2276872"/>
          <a:ext cx="8136904" cy="3383280"/>
        </p:xfrm>
        <a:graphic>
          <a:graphicData uri="http://schemas.openxmlformats.org/drawingml/2006/table">
            <a:tbl>
              <a:tblPr firstRow="1" bandRow="1">
                <a:tableStyleId>{5C22544A-7EE6-4342-B048-85BDC9FD1C3A}</a:tableStyleId>
              </a:tblPr>
              <a:tblGrid>
                <a:gridCol w="2376264"/>
                <a:gridCol w="5760640"/>
              </a:tblGrid>
              <a:tr h="370840">
                <a:tc>
                  <a:txBody>
                    <a:bodyPr/>
                    <a:lstStyle/>
                    <a:p>
                      <a:r>
                        <a:rPr lang="ru-RU" sz="2400" dirty="0" smtClean="0"/>
                        <a:t>Способ ухода</a:t>
                      </a:r>
                      <a:endParaRPr lang="ru-RU" sz="2400" dirty="0"/>
                    </a:p>
                  </a:txBody>
                  <a:tcPr/>
                </a:tc>
                <a:tc>
                  <a:txBody>
                    <a:bodyPr/>
                    <a:lstStyle/>
                    <a:p>
                      <a:r>
                        <a:rPr lang="ru-RU" sz="2400" dirty="0" smtClean="0"/>
                        <a:t>Содержание действий</a:t>
                      </a:r>
                      <a:endParaRPr lang="ru-RU" sz="2400" dirty="0"/>
                    </a:p>
                  </a:txBody>
                  <a:tcPr/>
                </a:tc>
              </a:tr>
              <a:tr h="370840">
                <a:tc>
                  <a:txBody>
                    <a:bodyPr/>
                    <a:lstStyle/>
                    <a:p>
                      <a:r>
                        <a:rPr lang="ru-RU" sz="2400" dirty="0" smtClean="0"/>
                        <a:t>Сублимация</a:t>
                      </a:r>
                    </a:p>
                  </a:txBody>
                  <a:tcPr/>
                </a:tc>
                <a:tc>
                  <a:txBody>
                    <a:bodyPr/>
                    <a:lstStyle/>
                    <a:p>
                      <a:r>
                        <a:rPr lang="ru-RU" sz="2400" dirty="0" smtClean="0"/>
                        <a:t>Перевести психическую энергию в другие сферы деятельности:</a:t>
                      </a:r>
                      <a:r>
                        <a:rPr lang="ru-RU" sz="2400" baseline="0" dirty="0" smtClean="0"/>
                        <a:t> музыка, литература, спорт</a:t>
                      </a:r>
                      <a:endParaRPr lang="ru-RU" sz="2400" dirty="0"/>
                    </a:p>
                  </a:txBody>
                  <a:tcPr/>
                </a:tc>
              </a:tr>
              <a:tr h="370840">
                <a:tc>
                  <a:txBody>
                    <a:bodyPr/>
                    <a:lstStyle/>
                    <a:p>
                      <a:r>
                        <a:rPr lang="ru-RU" sz="2400" dirty="0" smtClean="0"/>
                        <a:t>Идеализация</a:t>
                      </a:r>
                      <a:endParaRPr lang="ru-RU" sz="2400" dirty="0"/>
                    </a:p>
                  </a:txBody>
                  <a:tcPr/>
                </a:tc>
                <a:tc>
                  <a:txBody>
                    <a:bodyPr/>
                    <a:lstStyle/>
                    <a:p>
                      <a:r>
                        <a:rPr lang="ru-RU" sz="2400" dirty="0" smtClean="0"/>
                        <a:t>Предаться мечтам</a:t>
                      </a:r>
                      <a:endParaRPr lang="ru-RU" sz="2400" dirty="0"/>
                    </a:p>
                  </a:txBody>
                  <a:tcPr/>
                </a:tc>
              </a:tr>
              <a:tr h="370840">
                <a:tc>
                  <a:txBody>
                    <a:bodyPr/>
                    <a:lstStyle/>
                    <a:p>
                      <a:r>
                        <a:rPr lang="ru-RU" sz="2400" dirty="0" smtClean="0"/>
                        <a:t>Вытеснение </a:t>
                      </a:r>
                      <a:endParaRPr lang="ru-RU" sz="2400" dirty="0"/>
                    </a:p>
                  </a:txBody>
                  <a:tcPr/>
                </a:tc>
                <a:tc>
                  <a:txBody>
                    <a:bodyPr/>
                    <a:lstStyle/>
                    <a:p>
                      <a:r>
                        <a:rPr lang="ru-RU" sz="2400" dirty="0" smtClean="0"/>
                        <a:t>Подавление чувств, устремлений, желаний</a:t>
                      </a:r>
                      <a:endParaRPr lang="ru-RU" sz="2400" dirty="0"/>
                    </a:p>
                  </a:txBody>
                  <a:tcPr/>
                </a:tc>
              </a:tr>
              <a:tr h="370840">
                <a:tc>
                  <a:txBody>
                    <a:bodyPr/>
                    <a:lstStyle/>
                    <a:p>
                      <a:r>
                        <a:rPr lang="ru-RU" sz="2400" dirty="0" smtClean="0"/>
                        <a:t>Уход </a:t>
                      </a:r>
                      <a:endParaRPr lang="ru-RU" sz="2400" dirty="0"/>
                    </a:p>
                  </a:txBody>
                  <a:tcPr/>
                </a:tc>
                <a:tc>
                  <a:txBody>
                    <a:bodyPr/>
                    <a:lstStyle/>
                    <a:p>
                      <a:r>
                        <a:rPr lang="ru-RU" sz="2400" dirty="0" smtClean="0"/>
                        <a:t>Уйти от решения проблемы</a:t>
                      </a:r>
                      <a:endParaRPr lang="ru-RU" sz="2400" dirty="0"/>
                    </a:p>
                  </a:txBody>
                  <a:tcPr/>
                </a:tc>
              </a:tr>
            </a:tbl>
          </a:graphicData>
        </a:graphic>
      </p:graphicFrame>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83568" y="404664"/>
            <a:ext cx="7920880" cy="954107"/>
          </a:xfrm>
          <a:prstGeom prst="rect">
            <a:avLst/>
          </a:prstGeom>
          <a:noFill/>
        </p:spPr>
        <p:txBody>
          <a:bodyPr wrap="square" rtlCol="0">
            <a:spAutoFit/>
          </a:bodyPr>
          <a:lstStyle/>
          <a:p>
            <a:pPr algn="ctr"/>
            <a:r>
              <a:rPr lang="ru-RU" sz="2800" dirty="0" smtClean="0"/>
              <a:t>Механизм разрешения внутренних конфликтов через использование методик </a:t>
            </a:r>
            <a:r>
              <a:rPr lang="ru-RU" sz="2800" dirty="0" err="1" smtClean="0"/>
              <a:t>коучинга</a:t>
            </a:r>
            <a:endParaRPr lang="ru-RU" sz="2800" dirty="0"/>
          </a:p>
        </p:txBody>
      </p:sp>
      <p:sp>
        <p:nvSpPr>
          <p:cNvPr id="3" name="TextBox 2"/>
          <p:cNvSpPr txBox="1"/>
          <p:nvPr/>
        </p:nvSpPr>
        <p:spPr>
          <a:xfrm>
            <a:off x="323528" y="1700808"/>
            <a:ext cx="8424936" cy="646331"/>
          </a:xfrm>
          <a:prstGeom prst="rect">
            <a:avLst/>
          </a:prstGeom>
          <a:noFill/>
        </p:spPr>
        <p:txBody>
          <a:bodyPr wrap="square" rtlCol="0">
            <a:spAutoFit/>
          </a:bodyPr>
          <a:lstStyle/>
          <a:p>
            <a:pPr algn="just"/>
            <a:r>
              <a:rPr lang="ru-RU" b="1" dirty="0" err="1" smtClean="0"/>
              <a:t>Инсайт</a:t>
            </a:r>
            <a:r>
              <a:rPr lang="ru-RU" dirty="0" smtClean="0"/>
              <a:t> - это состояние, в котором человеку внезапно приходит решение насущной задачи или новое видение ситуации. </a:t>
            </a:r>
            <a:endParaRPr lang="ru-RU" dirty="0"/>
          </a:p>
        </p:txBody>
      </p:sp>
      <p:sp>
        <p:nvSpPr>
          <p:cNvPr id="4" name="TextBox 3"/>
          <p:cNvSpPr txBox="1"/>
          <p:nvPr/>
        </p:nvSpPr>
        <p:spPr>
          <a:xfrm>
            <a:off x="323528" y="2492896"/>
            <a:ext cx="8424936" cy="3693319"/>
          </a:xfrm>
          <a:prstGeom prst="rect">
            <a:avLst/>
          </a:prstGeom>
          <a:noFill/>
        </p:spPr>
        <p:txBody>
          <a:bodyPr wrap="square" rtlCol="0">
            <a:spAutoFit/>
          </a:bodyPr>
          <a:lstStyle/>
          <a:p>
            <a:pPr algn="just"/>
            <a:r>
              <a:rPr lang="ru-RU" dirty="0" smtClean="0"/>
              <a:t>Чтобы максимизировать количество правильных </a:t>
            </a:r>
            <a:r>
              <a:rPr lang="ru-RU" dirty="0" err="1" smtClean="0"/>
              <a:t>инсайтов</a:t>
            </a:r>
            <a:r>
              <a:rPr lang="ru-RU" dirty="0" smtClean="0"/>
              <a:t> и, соответственно, решений, важно научиться отвлекаться и отпускать мысли.</a:t>
            </a:r>
          </a:p>
          <a:p>
            <a:pPr algn="just"/>
            <a:r>
              <a:rPr lang="ru-RU" b="1" dirty="0" smtClean="0"/>
              <a:t>КАК</a:t>
            </a:r>
            <a:r>
              <a:rPr lang="ru-RU" dirty="0" smtClean="0"/>
              <a:t>?</a:t>
            </a:r>
          </a:p>
          <a:p>
            <a:pPr algn="just"/>
            <a:r>
              <a:rPr lang="ru-RU" b="1" dirty="0" smtClean="0"/>
              <a:t>1.Переключить же своё внимание на отвлечённые вещи </a:t>
            </a:r>
            <a:r>
              <a:rPr lang="ru-RU" dirty="0" smtClean="0"/>
              <a:t>(фильмы, книги или прогулки). Человек находит в них метафоры — мысли, которые дают ответы на волнующие его вопросы. Подсознание каждого человека ищет ответы на волнующие именно его вопросы. Чтобы облегчить своему подсознанию работу, нужно предоставить ему максимальное количество отвлечённых ситуаций. Больше ситуаций — больше шансов найти «свою» метафору.</a:t>
            </a:r>
          </a:p>
          <a:p>
            <a:pPr algn="just"/>
            <a:endParaRPr lang="ru-RU" dirty="0" smtClean="0"/>
          </a:p>
          <a:p>
            <a:pPr algn="just"/>
            <a:r>
              <a:rPr lang="ru-RU" b="1" dirty="0" smtClean="0"/>
              <a:t>2.Добавить физические нагрузки </a:t>
            </a:r>
            <a:r>
              <a:rPr lang="ru-RU" dirty="0" smtClean="0"/>
              <a:t>«медитативного» типа (ходьба, езда на велосипеде). Они помогают переключить внимание с ментального процесса на физический. </a:t>
            </a:r>
            <a:endParaRPr lang="ru-RU"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39552" y="2060848"/>
            <a:ext cx="8280920" cy="3046988"/>
          </a:xfrm>
          <a:prstGeom prst="rect">
            <a:avLst/>
          </a:prstGeom>
          <a:noFill/>
        </p:spPr>
        <p:txBody>
          <a:bodyPr wrap="square" rtlCol="0">
            <a:spAutoFit/>
          </a:bodyPr>
          <a:lstStyle/>
          <a:p>
            <a:pPr marL="342900" indent="-342900" algn="just">
              <a:buAutoNum type="arabicPeriod"/>
            </a:pPr>
            <a:r>
              <a:rPr lang="ru-RU" sz="3200" dirty="0" smtClean="0"/>
              <a:t>Понятие и типы </a:t>
            </a:r>
            <a:r>
              <a:rPr lang="ru-RU" sz="3200" dirty="0" err="1" smtClean="0"/>
              <a:t>внутриличностных</a:t>
            </a:r>
            <a:r>
              <a:rPr lang="ru-RU" sz="3200" dirty="0" smtClean="0"/>
              <a:t> конфликтов.</a:t>
            </a:r>
          </a:p>
          <a:p>
            <a:pPr marL="342900" indent="-342900" algn="just">
              <a:buFontTx/>
              <a:buAutoNum type="arabicPeriod"/>
            </a:pPr>
            <a:r>
              <a:rPr lang="ru-RU" sz="3200" dirty="0" smtClean="0"/>
              <a:t>Причины </a:t>
            </a:r>
            <a:r>
              <a:rPr lang="ru-RU" sz="3200" dirty="0" err="1" smtClean="0"/>
              <a:t>внутриличностных</a:t>
            </a:r>
            <a:r>
              <a:rPr lang="ru-RU" sz="3200" dirty="0" smtClean="0"/>
              <a:t> конфликтов.</a:t>
            </a:r>
          </a:p>
          <a:p>
            <a:pPr marL="342900" indent="-342900" algn="just">
              <a:buAutoNum type="arabicPeriod"/>
            </a:pPr>
            <a:r>
              <a:rPr lang="ru-RU" sz="3200" dirty="0" smtClean="0"/>
              <a:t>Преодоление </a:t>
            </a:r>
            <a:r>
              <a:rPr lang="ru-RU" sz="3200" dirty="0" err="1" smtClean="0"/>
              <a:t>внутриличностных</a:t>
            </a:r>
            <a:r>
              <a:rPr lang="ru-RU" sz="3200" dirty="0" smtClean="0"/>
              <a:t> </a:t>
            </a:r>
            <a:r>
              <a:rPr lang="ru-RU" sz="3200" dirty="0" smtClean="0"/>
              <a:t>конфликтов.</a:t>
            </a:r>
          </a:p>
          <a:p>
            <a:pPr algn="just"/>
            <a:endParaRPr lang="ru-RU" sz="3200"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Колесо баланса жизни – пример. Метод достижения жизненного баланса"/>
          <p:cNvPicPr>
            <a:picLocks noChangeAspect="1" noChangeArrowheads="1"/>
          </p:cNvPicPr>
          <p:nvPr/>
        </p:nvPicPr>
        <p:blipFill>
          <a:blip r:embed="rId2" cstate="print"/>
          <a:srcRect/>
          <a:stretch>
            <a:fillRect/>
          </a:stretch>
        </p:blipFill>
        <p:spPr bwMode="auto">
          <a:xfrm>
            <a:off x="971600" y="1196752"/>
            <a:ext cx="7315200" cy="3810000"/>
          </a:xfrm>
          <a:prstGeom prst="rect">
            <a:avLst/>
          </a:prstGeom>
          <a:noFill/>
        </p:spPr>
      </p:pic>
      <p:sp>
        <p:nvSpPr>
          <p:cNvPr id="10" name="Прямоугольник 9"/>
          <p:cNvSpPr/>
          <p:nvPr/>
        </p:nvSpPr>
        <p:spPr>
          <a:xfrm>
            <a:off x="395536" y="188640"/>
            <a:ext cx="8352928" cy="954107"/>
          </a:xfrm>
          <a:prstGeom prst="rect">
            <a:avLst/>
          </a:prstGeom>
        </p:spPr>
        <p:txBody>
          <a:bodyPr wrap="square">
            <a:spAutoFit/>
          </a:bodyPr>
          <a:lstStyle/>
          <a:p>
            <a:pPr algn="ctr"/>
            <a:r>
              <a:rPr lang="ru-RU" sz="2800" dirty="0" smtClean="0"/>
              <a:t>Механизм разрешения внутренних конфликтов через использование методик </a:t>
            </a:r>
            <a:r>
              <a:rPr lang="ru-RU" sz="2800" dirty="0" err="1" smtClean="0"/>
              <a:t>коучинга</a:t>
            </a:r>
            <a:endParaRPr lang="ru-RU" sz="2800" dirty="0"/>
          </a:p>
        </p:txBody>
      </p:sp>
      <p:sp>
        <p:nvSpPr>
          <p:cNvPr id="11" name="TextBox 10"/>
          <p:cNvSpPr txBox="1"/>
          <p:nvPr/>
        </p:nvSpPr>
        <p:spPr>
          <a:xfrm>
            <a:off x="323528" y="5103674"/>
            <a:ext cx="8568952" cy="1754326"/>
          </a:xfrm>
          <a:prstGeom prst="rect">
            <a:avLst/>
          </a:prstGeom>
          <a:noFill/>
        </p:spPr>
        <p:txBody>
          <a:bodyPr wrap="square" rtlCol="0">
            <a:spAutoFit/>
          </a:bodyPr>
          <a:lstStyle/>
          <a:p>
            <a:pPr algn="just"/>
            <a:r>
              <a:rPr lang="ru-RU" dirty="0" smtClean="0"/>
              <a:t>1.Определить значимые сферы своей жизни -</a:t>
            </a:r>
            <a:r>
              <a:rPr lang="en-US" dirty="0" smtClean="0"/>
              <a:t>&gt;</a:t>
            </a:r>
            <a:r>
              <a:rPr lang="ru-RU" dirty="0" smtClean="0"/>
              <a:t> Поставить от 0 до 10 баллов в каждой сфере в зависимости от удовлетворения этой сферой.</a:t>
            </a:r>
          </a:p>
          <a:p>
            <a:pPr algn="just"/>
            <a:r>
              <a:rPr lang="ru-RU" dirty="0" smtClean="0"/>
              <a:t>2.Определить с какой сферы вы хотите начать изменения в своей жизни, сформулировать какие это будут изменения.</a:t>
            </a:r>
          </a:p>
          <a:p>
            <a:pPr algn="just"/>
            <a:r>
              <a:rPr lang="ru-RU" dirty="0" smtClean="0"/>
              <a:t>3.Определить, как после этих изменений изменятся остальные сферы.</a:t>
            </a:r>
          </a:p>
          <a:p>
            <a:pPr algn="just"/>
            <a:r>
              <a:rPr lang="ru-RU" dirty="0" smtClean="0"/>
              <a:t>4.Проговорить вывод , к которому вы пришил (</a:t>
            </a:r>
            <a:r>
              <a:rPr lang="ru-RU" dirty="0" err="1" smtClean="0"/>
              <a:t>инсайт</a:t>
            </a:r>
            <a:r>
              <a:rPr lang="ru-RU" dirty="0" smtClean="0"/>
              <a:t>).</a:t>
            </a:r>
            <a:endParaRPr lang="ru-RU" dirty="0"/>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907704" y="332656"/>
            <a:ext cx="6120680" cy="523220"/>
          </a:xfrm>
          <a:prstGeom prst="rect">
            <a:avLst/>
          </a:prstGeom>
          <a:noFill/>
        </p:spPr>
        <p:txBody>
          <a:bodyPr wrap="square" rtlCol="0">
            <a:spAutoFit/>
          </a:bodyPr>
          <a:lstStyle/>
          <a:p>
            <a:pPr algn="ctr"/>
            <a:r>
              <a:rPr lang="ru-RU" sz="2800" dirty="0" smtClean="0"/>
              <a:t>Матрица принятия решений</a:t>
            </a:r>
            <a:endParaRPr lang="ru-RU" sz="2800" dirty="0"/>
          </a:p>
        </p:txBody>
      </p:sp>
      <p:graphicFrame>
        <p:nvGraphicFramePr>
          <p:cNvPr id="3" name="Таблица 2"/>
          <p:cNvGraphicFramePr>
            <a:graphicFrameLocks noGrp="1"/>
          </p:cNvGraphicFramePr>
          <p:nvPr/>
        </p:nvGraphicFramePr>
        <p:xfrm>
          <a:off x="611560" y="1988840"/>
          <a:ext cx="8352930" cy="1656080"/>
        </p:xfrm>
        <a:graphic>
          <a:graphicData uri="http://schemas.openxmlformats.org/drawingml/2006/table">
            <a:tbl>
              <a:tblPr firstRow="1" bandRow="1">
                <a:tableStyleId>{5C22544A-7EE6-4342-B048-85BDC9FD1C3A}</a:tableStyleId>
              </a:tblPr>
              <a:tblGrid>
                <a:gridCol w="864096"/>
                <a:gridCol w="1584176"/>
                <a:gridCol w="1368152"/>
                <a:gridCol w="1440160"/>
                <a:gridCol w="1728192"/>
                <a:gridCol w="1368154"/>
              </a:tblGrid>
              <a:tr h="370840">
                <a:tc>
                  <a:txBody>
                    <a:bodyPr/>
                    <a:lstStyle/>
                    <a:p>
                      <a:endParaRPr lang="ru-RU" dirty="0"/>
                    </a:p>
                  </a:txBody>
                  <a:tcPr/>
                </a:tc>
                <a:tc>
                  <a:txBody>
                    <a:bodyPr/>
                    <a:lstStyle/>
                    <a:p>
                      <a:r>
                        <a:rPr lang="ru-RU" dirty="0" smtClean="0"/>
                        <a:t>Качество образования</a:t>
                      </a:r>
                    </a:p>
                    <a:p>
                      <a:r>
                        <a:rPr lang="ru-RU" dirty="0" smtClean="0"/>
                        <a:t>5</a:t>
                      </a:r>
                      <a:endParaRPr lang="ru-RU" dirty="0"/>
                    </a:p>
                  </a:txBody>
                  <a:tcPr/>
                </a:tc>
                <a:tc>
                  <a:txBody>
                    <a:bodyPr/>
                    <a:lstStyle/>
                    <a:p>
                      <a:r>
                        <a:rPr lang="ru-RU" dirty="0" smtClean="0"/>
                        <a:t>Общение с друзьями</a:t>
                      </a:r>
                    </a:p>
                    <a:p>
                      <a:r>
                        <a:rPr lang="ru-RU" dirty="0" smtClean="0"/>
                        <a:t>2</a:t>
                      </a:r>
                      <a:endParaRPr lang="ru-RU" dirty="0"/>
                    </a:p>
                  </a:txBody>
                  <a:tcPr/>
                </a:tc>
                <a:tc>
                  <a:txBody>
                    <a:bodyPr/>
                    <a:lstStyle/>
                    <a:p>
                      <a:r>
                        <a:rPr lang="ru-RU" dirty="0" smtClean="0"/>
                        <a:t>Близость к дому</a:t>
                      </a:r>
                    </a:p>
                    <a:p>
                      <a:r>
                        <a:rPr lang="ru-RU" dirty="0" smtClean="0"/>
                        <a:t>1</a:t>
                      </a:r>
                      <a:endParaRPr lang="ru-RU" dirty="0"/>
                    </a:p>
                  </a:txBody>
                  <a:tcPr/>
                </a:tc>
                <a:tc>
                  <a:txBody>
                    <a:bodyPr/>
                    <a:lstStyle/>
                    <a:p>
                      <a:r>
                        <a:rPr lang="ru-RU" dirty="0" smtClean="0"/>
                        <a:t>Общественная жизнь</a:t>
                      </a:r>
                    </a:p>
                    <a:p>
                      <a:r>
                        <a:rPr lang="ru-RU" dirty="0" smtClean="0"/>
                        <a:t>1</a:t>
                      </a:r>
                      <a:endParaRPr lang="ru-RU" dirty="0"/>
                    </a:p>
                  </a:txBody>
                  <a:tcPr/>
                </a:tc>
                <a:tc>
                  <a:txBody>
                    <a:bodyPr/>
                    <a:lstStyle/>
                    <a:p>
                      <a:r>
                        <a:rPr lang="ru-RU" dirty="0" smtClean="0"/>
                        <a:t>Материальная база</a:t>
                      </a:r>
                    </a:p>
                    <a:p>
                      <a:r>
                        <a:rPr lang="ru-RU" dirty="0" smtClean="0"/>
                        <a:t>4</a:t>
                      </a:r>
                      <a:endParaRPr lang="ru-RU" dirty="0"/>
                    </a:p>
                  </a:txBody>
                  <a:tcPr/>
                </a:tc>
              </a:tr>
              <a:tr h="370840">
                <a:tc>
                  <a:txBody>
                    <a:bodyPr/>
                    <a:lstStyle/>
                    <a:p>
                      <a:r>
                        <a:rPr lang="ru-RU" dirty="0" smtClean="0"/>
                        <a:t>Вуз А</a:t>
                      </a:r>
                      <a:endParaRPr lang="ru-RU" dirty="0"/>
                    </a:p>
                  </a:txBody>
                  <a:tcPr/>
                </a:tc>
                <a:tc>
                  <a:txBody>
                    <a:bodyPr/>
                    <a:lstStyle/>
                    <a:p>
                      <a:r>
                        <a:rPr lang="ru-RU" dirty="0" smtClean="0"/>
                        <a:t>+</a:t>
                      </a:r>
                      <a:endParaRPr lang="ru-RU" dirty="0"/>
                    </a:p>
                  </a:txBody>
                  <a:tcPr/>
                </a:tc>
                <a:tc>
                  <a:txBody>
                    <a:bodyPr/>
                    <a:lstStyle/>
                    <a:p>
                      <a:r>
                        <a:rPr lang="ru-RU" dirty="0" smtClean="0"/>
                        <a:t>+</a:t>
                      </a:r>
                      <a:endParaRPr lang="ru-RU" dirty="0"/>
                    </a:p>
                  </a:txBody>
                  <a:tcPr/>
                </a:tc>
                <a:tc>
                  <a:txBody>
                    <a:bodyPr/>
                    <a:lstStyle/>
                    <a:p>
                      <a:r>
                        <a:rPr lang="ru-RU" dirty="0" smtClean="0"/>
                        <a:t>-</a:t>
                      </a:r>
                      <a:endParaRPr lang="ru-RU" dirty="0"/>
                    </a:p>
                  </a:txBody>
                  <a:tcPr/>
                </a:tc>
                <a:tc>
                  <a:txBody>
                    <a:bodyPr/>
                    <a:lstStyle/>
                    <a:p>
                      <a:r>
                        <a:rPr lang="ru-RU" dirty="0" smtClean="0"/>
                        <a:t>-</a:t>
                      </a:r>
                      <a:endParaRPr lang="ru-RU" dirty="0"/>
                    </a:p>
                  </a:txBody>
                  <a:tcPr/>
                </a:tc>
                <a:tc>
                  <a:txBody>
                    <a:bodyPr/>
                    <a:lstStyle/>
                    <a:p>
                      <a:r>
                        <a:rPr lang="ru-RU" dirty="0" smtClean="0"/>
                        <a:t>+</a:t>
                      </a:r>
                      <a:endParaRPr lang="ru-RU" dirty="0"/>
                    </a:p>
                  </a:txBody>
                  <a:tcPr/>
                </a:tc>
              </a:tr>
              <a:tr h="370840">
                <a:tc>
                  <a:txBody>
                    <a:bodyPr/>
                    <a:lstStyle/>
                    <a:p>
                      <a:r>
                        <a:rPr lang="ru-RU" dirty="0" smtClean="0"/>
                        <a:t>Вуз Б</a:t>
                      </a:r>
                      <a:endParaRPr lang="ru-RU" dirty="0"/>
                    </a:p>
                  </a:txBody>
                  <a:tcPr/>
                </a:tc>
                <a:tc>
                  <a:txBody>
                    <a:bodyPr/>
                    <a:lstStyle/>
                    <a:p>
                      <a:r>
                        <a:rPr lang="ru-RU" dirty="0" smtClean="0"/>
                        <a:t>+</a:t>
                      </a:r>
                      <a:endParaRPr lang="ru-RU" dirty="0"/>
                    </a:p>
                  </a:txBody>
                  <a:tcPr/>
                </a:tc>
                <a:tc>
                  <a:txBody>
                    <a:bodyPr/>
                    <a:lstStyle/>
                    <a:p>
                      <a:r>
                        <a:rPr lang="ru-RU" dirty="0" smtClean="0"/>
                        <a:t>-</a:t>
                      </a:r>
                      <a:endParaRPr lang="ru-RU" dirty="0"/>
                    </a:p>
                  </a:txBody>
                  <a:tcPr/>
                </a:tc>
                <a:tc>
                  <a:txBody>
                    <a:bodyPr/>
                    <a:lstStyle/>
                    <a:p>
                      <a:r>
                        <a:rPr lang="ru-RU" dirty="0" smtClean="0"/>
                        <a:t>+</a:t>
                      </a:r>
                      <a:endParaRPr lang="ru-RU" dirty="0"/>
                    </a:p>
                  </a:txBody>
                  <a:tcPr/>
                </a:tc>
                <a:tc>
                  <a:txBody>
                    <a:bodyPr/>
                    <a:lstStyle/>
                    <a:p>
                      <a:r>
                        <a:rPr lang="ru-RU" dirty="0" smtClean="0"/>
                        <a:t>+</a:t>
                      </a:r>
                      <a:endParaRPr lang="ru-RU" dirty="0"/>
                    </a:p>
                  </a:txBody>
                  <a:tcPr/>
                </a:tc>
                <a:tc>
                  <a:txBody>
                    <a:bodyPr/>
                    <a:lstStyle/>
                    <a:p>
                      <a:r>
                        <a:rPr lang="ru-RU" dirty="0" smtClean="0"/>
                        <a:t>-</a:t>
                      </a:r>
                      <a:endParaRPr lang="ru-RU" dirty="0"/>
                    </a:p>
                  </a:txBody>
                  <a:tcPr/>
                </a:tc>
              </a:tr>
            </a:tbl>
          </a:graphicData>
        </a:graphic>
      </p:graphicFrame>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323528" y="836712"/>
            <a:ext cx="8424936" cy="2031325"/>
          </a:xfrm>
          <a:prstGeom prst="rect">
            <a:avLst/>
          </a:prstGeom>
        </p:spPr>
        <p:txBody>
          <a:bodyPr wrap="square">
            <a:spAutoFit/>
          </a:bodyPr>
          <a:lstStyle/>
          <a:p>
            <a:pPr algn="just"/>
            <a:r>
              <a:rPr lang="ru-RU" dirty="0" smtClean="0"/>
              <a:t>Конфликт переживается в форме </a:t>
            </a:r>
            <a:r>
              <a:rPr lang="ru-RU" b="1" dirty="0" err="1" smtClean="0"/>
              <a:t>психоэмоционального</a:t>
            </a:r>
            <a:r>
              <a:rPr lang="ru-RU" b="1" dirty="0" smtClean="0"/>
              <a:t> напряжения. </a:t>
            </a:r>
            <a:r>
              <a:rPr lang="ru-RU" dirty="0" smtClean="0"/>
              <a:t>Ситуация осознается личностью как трудная, отражает процесс выбора, сомнения,  борьбы.</a:t>
            </a:r>
          </a:p>
          <a:p>
            <a:pPr algn="just"/>
            <a:endParaRPr lang="ru-RU" dirty="0" smtClean="0"/>
          </a:p>
          <a:p>
            <a:pPr algn="just"/>
            <a:r>
              <a:rPr lang="ru-RU" dirty="0" err="1" smtClean="0"/>
              <a:t>Психоэмоциональное</a:t>
            </a:r>
            <a:r>
              <a:rPr lang="ru-RU" dirty="0" smtClean="0"/>
              <a:t> напряжение возникает в ситуации неудовлетворенности потребностей (</a:t>
            </a:r>
            <a:r>
              <a:rPr lang="ru-RU" i="1" dirty="0" smtClean="0"/>
              <a:t>фрустрация</a:t>
            </a:r>
            <a:r>
              <a:rPr lang="ru-RU" dirty="0" smtClean="0"/>
              <a:t>). Это напряжение представляет собой отрицательное эмоциональное переживание: неудовлетворенность, раздражение, подавленность, тревогу, дискомфорт.</a:t>
            </a:r>
            <a:endParaRPr lang="ru-RU" dirty="0"/>
          </a:p>
        </p:txBody>
      </p:sp>
      <p:sp>
        <p:nvSpPr>
          <p:cNvPr id="3" name="Прямоугольник 2"/>
          <p:cNvSpPr/>
          <p:nvPr/>
        </p:nvSpPr>
        <p:spPr>
          <a:xfrm>
            <a:off x="323528" y="3429000"/>
            <a:ext cx="8496944" cy="2862322"/>
          </a:xfrm>
          <a:prstGeom prst="rect">
            <a:avLst/>
          </a:prstGeom>
        </p:spPr>
        <p:txBody>
          <a:bodyPr wrap="square">
            <a:spAutoFit/>
          </a:bodyPr>
          <a:lstStyle/>
          <a:p>
            <a:pPr algn="just"/>
            <a:r>
              <a:rPr lang="ru-RU" b="1" dirty="0" smtClean="0"/>
              <a:t>Конструктивный</a:t>
            </a:r>
            <a:r>
              <a:rPr lang="ru-RU" dirty="0" smtClean="0"/>
              <a:t> </a:t>
            </a:r>
            <a:r>
              <a:rPr lang="ru-RU" dirty="0" err="1" smtClean="0"/>
              <a:t>внутриличностный</a:t>
            </a:r>
            <a:r>
              <a:rPr lang="ru-RU" dirty="0" smtClean="0"/>
              <a:t> конфликт  характеризуется минимальными личностными затратами на его разрешение, в конечном итоге приводит к совершенствованию, развитию личности. По мнению ряда психологов, такие конфликты отмечаются в ранние периоды развития ребенка. Они приводят к усложнению его психической жизни, являются основой морального развития и способом, который помогает индивиду осознать себя как личность .</a:t>
            </a:r>
          </a:p>
          <a:p>
            <a:pPr algn="just"/>
            <a:r>
              <a:rPr lang="ru-RU" b="1" dirty="0" smtClean="0"/>
              <a:t>Деструктивные</a:t>
            </a:r>
            <a:r>
              <a:rPr lang="ru-RU" dirty="0" smtClean="0"/>
              <a:t> </a:t>
            </a:r>
            <a:r>
              <a:rPr lang="ru-RU" dirty="0" err="1" smtClean="0"/>
              <a:t>внутриличностные</a:t>
            </a:r>
            <a:r>
              <a:rPr lang="ru-RU" dirty="0" smtClean="0"/>
              <a:t> конфликты характеризуются тем, что перерастают в серьезные и глубокие жизненные кризисы, формируют различные невротические симптомы и неврозы, а также ведут к расщеплению и рассогласованности личностных структур.</a:t>
            </a:r>
            <a:endParaRPr lang="ru-RU" dirty="0"/>
          </a:p>
        </p:txBody>
      </p:sp>
      <p:sp>
        <p:nvSpPr>
          <p:cNvPr id="4" name="TextBox 3"/>
          <p:cNvSpPr txBox="1"/>
          <p:nvPr/>
        </p:nvSpPr>
        <p:spPr>
          <a:xfrm>
            <a:off x="1835696" y="260648"/>
            <a:ext cx="6192688" cy="523220"/>
          </a:xfrm>
          <a:prstGeom prst="rect">
            <a:avLst/>
          </a:prstGeom>
          <a:noFill/>
        </p:spPr>
        <p:txBody>
          <a:bodyPr wrap="square" rtlCol="0">
            <a:spAutoFit/>
          </a:bodyPr>
          <a:lstStyle/>
          <a:p>
            <a:pPr algn="ctr"/>
            <a:r>
              <a:rPr lang="ru-RU" sz="2800" dirty="0" smtClean="0"/>
              <a:t>Переживания конфликта</a:t>
            </a:r>
            <a:endParaRPr lang="ru-RU" sz="2800" dirty="0"/>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395536" y="1052736"/>
            <a:ext cx="8568952" cy="2308324"/>
          </a:xfrm>
          <a:prstGeom prst="rect">
            <a:avLst/>
          </a:prstGeom>
        </p:spPr>
        <p:txBody>
          <a:bodyPr wrap="square">
            <a:spAutoFit/>
          </a:bodyPr>
          <a:lstStyle/>
          <a:p>
            <a:pPr algn="just"/>
            <a:r>
              <a:rPr lang="ru-RU" b="1" dirty="0" smtClean="0"/>
              <a:t>Конструктивные последствия </a:t>
            </a:r>
            <a:r>
              <a:rPr lang="ru-RU" dirty="0" smtClean="0"/>
              <a:t>(возникают, когда найден выход из конфликта) способствуют: </a:t>
            </a:r>
          </a:p>
          <a:p>
            <a:pPr algn="just">
              <a:buFont typeface="Arial" pitchFamily="34" charset="0"/>
              <a:buChar char="•"/>
            </a:pPr>
            <a:r>
              <a:rPr lang="ru-RU" dirty="0" smtClean="0"/>
              <a:t> развитию моральных качеств;</a:t>
            </a:r>
          </a:p>
          <a:p>
            <a:pPr algn="just">
              <a:buFont typeface="Arial" pitchFamily="34" charset="0"/>
              <a:buChar char="•"/>
            </a:pPr>
            <a:r>
              <a:rPr lang="ru-RU" dirty="0" smtClean="0"/>
              <a:t>формированию и развитию волевой сферы (решительности, устойчивости поведения личности);</a:t>
            </a:r>
          </a:p>
          <a:p>
            <a:pPr algn="just">
              <a:buFont typeface="Arial" pitchFamily="34" charset="0"/>
              <a:buChar char="•"/>
            </a:pPr>
            <a:r>
              <a:rPr lang="ru-RU" dirty="0" smtClean="0"/>
              <a:t>формированию адекватной самооценки;</a:t>
            </a:r>
          </a:p>
          <a:p>
            <a:pPr algn="just">
              <a:buFont typeface="Arial" pitchFamily="34" charset="0"/>
              <a:buChar char="•"/>
            </a:pPr>
            <a:r>
              <a:rPr lang="ru-RU" dirty="0" smtClean="0"/>
              <a:t>повышению </a:t>
            </a:r>
            <a:r>
              <a:rPr lang="ru-RU" dirty="0" err="1" smtClean="0"/>
              <a:t>стрессоустойчивости</a:t>
            </a:r>
            <a:r>
              <a:rPr lang="ru-RU" dirty="0" smtClean="0"/>
              <a:t> организма;</a:t>
            </a:r>
          </a:p>
          <a:p>
            <a:pPr algn="just">
              <a:buFont typeface="Arial" pitchFamily="34" charset="0"/>
              <a:buChar char="•"/>
            </a:pPr>
            <a:r>
              <a:rPr lang="ru-RU" dirty="0" smtClean="0"/>
              <a:t>адаптации и самореализации личности в сложных условиях.</a:t>
            </a:r>
            <a:endParaRPr lang="ru-RU" dirty="0"/>
          </a:p>
        </p:txBody>
      </p:sp>
      <p:sp>
        <p:nvSpPr>
          <p:cNvPr id="3" name="TextBox 2"/>
          <p:cNvSpPr txBox="1"/>
          <p:nvPr/>
        </p:nvSpPr>
        <p:spPr>
          <a:xfrm>
            <a:off x="827584" y="188640"/>
            <a:ext cx="7560840" cy="523220"/>
          </a:xfrm>
          <a:prstGeom prst="rect">
            <a:avLst/>
          </a:prstGeom>
          <a:noFill/>
        </p:spPr>
        <p:txBody>
          <a:bodyPr wrap="square" rtlCol="0">
            <a:spAutoFit/>
          </a:bodyPr>
          <a:lstStyle/>
          <a:p>
            <a:pPr algn="ctr"/>
            <a:r>
              <a:rPr lang="ru-RU" sz="2800" dirty="0" smtClean="0"/>
              <a:t>Последствия </a:t>
            </a:r>
            <a:r>
              <a:rPr lang="ru-RU" sz="2800" dirty="0" err="1" smtClean="0"/>
              <a:t>внутриличностного</a:t>
            </a:r>
            <a:r>
              <a:rPr lang="ru-RU" sz="2800" dirty="0" smtClean="0"/>
              <a:t> конфликта</a:t>
            </a:r>
          </a:p>
        </p:txBody>
      </p:sp>
      <p:sp>
        <p:nvSpPr>
          <p:cNvPr id="4" name="Прямоугольник 3"/>
          <p:cNvSpPr/>
          <p:nvPr/>
        </p:nvSpPr>
        <p:spPr>
          <a:xfrm>
            <a:off x="323528" y="3573016"/>
            <a:ext cx="8280920" cy="2862322"/>
          </a:xfrm>
          <a:prstGeom prst="rect">
            <a:avLst/>
          </a:prstGeom>
        </p:spPr>
        <p:txBody>
          <a:bodyPr wrap="square">
            <a:spAutoFit/>
          </a:bodyPr>
          <a:lstStyle/>
          <a:p>
            <a:r>
              <a:rPr lang="ru-RU" b="1" dirty="0" smtClean="0"/>
              <a:t>Деструктивные последствия </a:t>
            </a:r>
            <a:r>
              <a:rPr lang="ru-RU" dirty="0" smtClean="0"/>
              <a:t>(возникают, когда выход из конфликта не найден) способствуют: </a:t>
            </a:r>
          </a:p>
          <a:p>
            <a:pPr>
              <a:buFont typeface="Arial" pitchFamily="34" charset="0"/>
              <a:buChar char="•"/>
            </a:pPr>
            <a:r>
              <a:rPr lang="ru-RU" dirty="0" smtClean="0"/>
              <a:t>перерастанию конфликта в жизненный кризис;</a:t>
            </a:r>
          </a:p>
          <a:p>
            <a:pPr>
              <a:buFont typeface="Arial" pitchFamily="34" charset="0"/>
              <a:buChar char="•"/>
            </a:pPr>
            <a:r>
              <a:rPr lang="ru-RU" dirty="0" smtClean="0"/>
              <a:t>развитию невротических реакций и состояний (неврозы, стрессы,</a:t>
            </a:r>
          </a:p>
          <a:p>
            <a:pPr>
              <a:buFont typeface="Arial" pitchFamily="34" charset="0"/>
              <a:buChar char="•"/>
            </a:pPr>
            <a:r>
              <a:rPr lang="ru-RU" dirty="0" smtClean="0"/>
              <a:t>депрессии и т.п.);</a:t>
            </a:r>
          </a:p>
          <a:p>
            <a:pPr>
              <a:buFont typeface="Arial" pitchFamily="34" charset="0"/>
              <a:buChar char="•"/>
            </a:pPr>
            <a:r>
              <a:rPr lang="ru-RU" dirty="0" smtClean="0"/>
              <a:t>торможению развития личности;</a:t>
            </a:r>
          </a:p>
          <a:p>
            <a:pPr>
              <a:buFont typeface="Arial" pitchFamily="34" charset="0"/>
              <a:buChar char="•"/>
            </a:pPr>
            <a:r>
              <a:rPr lang="ru-RU" dirty="0" smtClean="0"/>
              <a:t>усугублению раздвоения личности;</a:t>
            </a:r>
          </a:p>
          <a:p>
            <a:pPr>
              <a:buFont typeface="Arial" pitchFamily="34" charset="0"/>
              <a:buChar char="•"/>
            </a:pPr>
            <a:r>
              <a:rPr lang="ru-RU" dirty="0" smtClean="0"/>
              <a:t>утрате уверенности в своих силах;</a:t>
            </a:r>
          </a:p>
          <a:p>
            <a:pPr>
              <a:buFont typeface="Arial" pitchFamily="34" charset="0"/>
              <a:buChar char="•"/>
            </a:pPr>
            <a:r>
              <a:rPr lang="ru-RU" dirty="0" smtClean="0"/>
              <a:t>формированию устойчивого комплекса неполноценности;</a:t>
            </a:r>
          </a:p>
          <a:p>
            <a:pPr>
              <a:buFont typeface="Arial" pitchFamily="34" charset="0"/>
              <a:buChar char="•"/>
            </a:pPr>
            <a:r>
              <a:rPr lang="ru-RU" dirty="0" smtClean="0"/>
              <a:t>разрушению существующих межличностных отношений.</a:t>
            </a:r>
            <a:endParaRPr lang="ru-RU"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11560" y="2060848"/>
            <a:ext cx="7848872" cy="1200329"/>
          </a:xfrm>
          <a:prstGeom prst="rect">
            <a:avLst/>
          </a:prstGeom>
          <a:noFill/>
        </p:spPr>
        <p:txBody>
          <a:bodyPr wrap="square" rtlCol="0">
            <a:spAutoFit/>
          </a:bodyPr>
          <a:lstStyle/>
          <a:p>
            <a:pPr algn="ctr"/>
            <a:r>
              <a:rPr lang="ru-RU" sz="3600" dirty="0" smtClean="0"/>
              <a:t>ПОНЯТИЕ И ТИПЫ ВНУТРИЛИЧНОСТНЫХ КОНФЛИКТОВ</a:t>
            </a:r>
            <a:endParaRPr lang="ru-RU" sz="3600"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835696" y="260648"/>
            <a:ext cx="6192688" cy="523220"/>
          </a:xfrm>
          <a:prstGeom prst="rect">
            <a:avLst/>
          </a:prstGeom>
          <a:noFill/>
        </p:spPr>
        <p:txBody>
          <a:bodyPr wrap="square" rtlCol="0">
            <a:spAutoFit/>
          </a:bodyPr>
          <a:lstStyle/>
          <a:p>
            <a:pPr algn="ctr"/>
            <a:r>
              <a:rPr lang="ru-RU" sz="2800" dirty="0" smtClean="0"/>
              <a:t>Личность и её </a:t>
            </a:r>
            <a:r>
              <a:rPr lang="ru-RU" sz="2800" dirty="0" err="1" smtClean="0"/>
              <a:t>характристики</a:t>
            </a:r>
            <a:endParaRPr lang="ru-RU" sz="2800" dirty="0"/>
          </a:p>
        </p:txBody>
      </p:sp>
      <p:sp>
        <p:nvSpPr>
          <p:cNvPr id="3" name="TextBox 2"/>
          <p:cNvSpPr txBox="1"/>
          <p:nvPr/>
        </p:nvSpPr>
        <p:spPr>
          <a:xfrm>
            <a:off x="251520" y="908720"/>
            <a:ext cx="8496944" cy="5632311"/>
          </a:xfrm>
          <a:prstGeom prst="rect">
            <a:avLst/>
          </a:prstGeom>
          <a:noFill/>
        </p:spPr>
        <p:txBody>
          <a:bodyPr wrap="square" rtlCol="0">
            <a:spAutoFit/>
          </a:bodyPr>
          <a:lstStyle/>
          <a:p>
            <a:pPr algn="just"/>
            <a:r>
              <a:rPr lang="ru-RU" sz="2400" b="1" dirty="0" smtClean="0"/>
              <a:t>Личность</a:t>
            </a:r>
            <a:r>
              <a:rPr lang="ru-RU" sz="2400" dirty="0" smtClean="0"/>
              <a:t> – индивид, обладающий совокупностью социально значимых качеств, позволяющих ему быть активным субъектом общественных отношений. </a:t>
            </a:r>
          </a:p>
          <a:p>
            <a:pPr algn="just"/>
            <a:r>
              <a:rPr lang="ru-RU" sz="2400" b="1" dirty="0" smtClean="0"/>
              <a:t>Социальный статус </a:t>
            </a:r>
            <a:r>
              <a:rPr lang="ru-RU" sz="2400" dirty="0" smtClean="0"/>
              <a:t>– место, занимаемое индивидом, в системе социальных отношений. =</a:t>
            </a:r>
            <a:r>
              <a:rPr lang="en-US" sz="2400" dirty="0" smtClean="0"/>
              <a:t>&gt;</a:t>
            </a:r>
            <a:r>
              <a:rPr lang="ru-RU" sz="2400" dirty="0" smtClean="0"/>
              <a:t> </a:t>
            </a:r>
          </a:p>
          <a:p>
            <a:pPr algn="just"/>
            <a:r>
              <a:rPr lang="ru-RU" sz="2400" b="1" dirty="0" smtClean="0"/>
              <a:t>Социальная роль</a:t>
            </a:r>
            <a:r>
              <a:rPr lang="ru-RU" sz="2400" dirty="0" smtClean="0"/>
              <a:t> (ролевое поведение) – </a:t>
            </a:r>
            <a:r>
              <a:rPr lang="ru-RU" sz="2400" dirty="0" err="1" smtClean="0"/>
              <a:t>поведение</a:t>
            </a:r>
            <a:r>
              <a:rPr lang="ru-RU" sz="2400" dirty="0" smtClean="0"/>
              <a:t> индивида в соответствии с занимаемым социальным статусом. </a:t>
            </a:r>
            <a:r>
              <a:rPr lang="ru-RU" sz="2400" b="1" dirty="0" smtClean="0"/>
              <a:t>Направленность личности </a:t>
            </a:r>
            <a:r>
              <a:rPr lang="ru-RU" sz="2400" dirty="0" smtClean="0"/>
              <a:t>– система устойчиво характеризующих человека побуждений. Состоит из интересов, желаний, склонностей, мотивов. Является основой внутреннего мира человека =</a:t>
            </a:r>
            <a:r>
              <a:rPr lang="en-US" sz="2400" dirty="0" smtClean="0"/>
              <a:t>&gt;</a:t>
            </a:r>
            <a:endParaRPr lang="ru-RU" sz="2400" dirty="0"/>
          </a:p>
          <a:p>
            <a:pPr algn="just"/>
            <a:r>
              <a:rPr lang="ru-RU" sz="2400" dirty="0" smtClean="0"/>
              <a:t>Типы </a:t>
            </a:r>
            <a:r>
              <a:rPr lang="ru-RU" sz="2400" dirty="0" err="1" smtClean="0"/>
              <a:t>внутриличностных</a:t>
            </a:r>
            <a:r>
              <a:rPr lang="ru-RU" sz="2400" dirty="0" smtClean="0"/>
              <a:t> конфликтов, исходя из структуры внутреннего мира человека (противоречия между мотивами, интересами, ценностями и пр.) и занимаемых человеком социальных статусов.</a:t>
            </a:r>
            <a:endParaRPr lang="ru-RU" sz="2400"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043608" y="404664"/>
            <a:ext cx="7200800" cy="954107"/>
          </a:xfrm>
          <a:prstGeom prst="rect">
            <a:avLst/>
          </a:prstGeom>
          <a:noFill/>
        </p:spPr>
        <p:txBody>
          <a:bodyPr wrap="square" rtlCol="0">
            <a:spAutoFit/>
          </a:bodyPr>
          <a:lstStyle/>
          <a:p>
            <a:pPr algn="ctr"/>
            <a:r>
              <a:rPr lang="ru-RU" sz="2800" dirty="0" smtClean="0"/>
              <a:t>Понятие и особенности </a:t>
            </a:r>
            <a:r>
              <a:rPr lang="ru-RU" sz="2800" dirty="0" err="1" smtClean="0"/>
              <a:t>внутриличностных</a:t>
            </a:r>
            <a:r>
              <a:rPr lang="ru-RU" sz="2800" dirty="0" smtClean="0"/>
              <a:t> конфликтов</a:t>
            </a:r>
            <a:endParaRPr lang="ru-RU" sz="2800" dirty="0"/>
          </a:p>
        </p:txBody>
      </p:sp>
      <p:sp>
        <p:nvSpPr>
          <p:cNvPr id="3" name="TextBox 2"/>
          <p:cNvSpPr txBox="1"/>
          <p:nvPr/>
        </p:nvSpPr>
        <p:spPr>
          <a:xfrm>
            <a:off x="539552" y="1484784"/>
            <a:ext cx="8136904" cy="1200329"/>
          </a:xfrm>
          <a:prstGeom prst="rect">
            <a:avLst/>
          </a:prstGeom>
          <a:noFill/>
        </p:spPr>
        <p:txBody>
          <a:bodyPr wrap="square" rtlCol="0">
            <a:spAutoFit/>
          </a:bodyPr>
          <a:lstStyle/>
          <a:p>
            <a:pPr algn="just"/>
            <a:r>
              <a:rPr lang="ru-RU" sz="2400" b="1" i="1" dirty="0" err="1" smtClean="0"/>
              <a:t>Внутриличностный</a:t>
            </a:r>
            <a:r>
              <a:rPr lang="ru-RU" sz="2400" b="1" i="1" dirty="0" smtClean="0"/>
              <a:t> конфликт </a:t>
            </a:r>
            <a:r>
              <a:rPr lang="ru-RU" sz="2400" dirty="0" smtClean="0"/>
              <a:t>– столкновение равных по силе, но противоположных по направлению потребностей, мотивов, целей, интересов, влечений одной личности. </a:t>
            </a:r>
            <a:endParaRPr lang="ru-RU" sz="2400" dirty="0"/>
          </a:p>
        </p:txBody>
      </p:sp>
      <p:sp>
        <p:nvSpPr>
          <p:cNvPr id="4" name="TextBox 3"/>
          <p:cNvSpPr txBox="1"/>
          <p:nvPr/>
        </p:nvSpPr>
        <p:spPr>
          <a:xfrm>
            <a:off x="539552" y="2780928"/>
            <a:ext cx="8280920" cy="3416320"/>
          </a:xfrm>
          <a:prstGeom prst="rect">
            <a:avLst/>
          </a:prstGeom>
          <a:noFill/>
        </p:spPr>
        <p:txBody>
          <a:bodyPr wrap="square" rtlCol="0">
            <a:spAutoFit/>
          </a:bodyPr>
          <a:lstStyle/>
          <a:p>
            <a:r>
              <a:rPr lang="ru-RU" sz="2400" u="sng" dirty="0" smtClean="0"/>
              <a:t>Особенности </a:t>
            </a:r>
            <a:r>
              <a:rPr lang="ru-RU" sz="2400" u="sng" dirty="0" err="1" smtClean="0"/>
              <a:t>внитриличностного</a:t>
            </a:r>
            <a:r>
              <a:rPr lang="ru-RU" sz="2400" u="sng" dirty="0" smtClean="0"/>
              <a:t> конфликта</a:t>
            </a:r>
            <a:r>
              <a:rPr lang="ru-RU" sz="2400" dirty="0" smtClean="0"/>
              <a:t>:</a:t>
            </a:r>
          </a:p>
          <a:p>
            <a:pPr marL="457200" indent="-457200">
              <a:buFont typeface="+mj-lt"/>
              <a:buAutoNum type="arabicPeriod"/>
            </a:pPr>
            <a:r>
              <a:rPr lang="ru-RU" sz="2400" i="1" dirty="0" smtClean="0"/>
              <a:t>Специфичность сторон:</a:t>
            </a:r>
            <a:r>
              <a:rPr lang="ru-RU" sz="2400" dirty="0" smtClean="0"/>
              <a:t> в качестве сторон выступают стороны одной личности;</a:t>
            </a:r>
          </a:p>
          <a:p>
            <a:pPr marL="457200" indent="-457200">
              <a:buFont typeface="+mj-lt"/>
              <a:buAutoNum type="arabicPeriod"/>
            </a:pPr>
            <a:r>
              <a:rPr lang="ru-RU" sz="2400" i="1" dirty="0" smtClean="0"/>
              <a:t>Скрытность</a:t>
            </a:r>
            <a:r>
              <a:rPr lang="ru-RU" sz="2400" dirty="0" smtClean="0"/>
              <a:t> (от окружающих, зачастую от самого индивида). Т.е. индивид может не осознавать наличие </a:t>
            </a:r>
            <a:r>
              <a:rPr lang="ru-RU" sz="2400" dirty="0" err="1" smtClean="0"/>
              <a:t>внутриличностного</a:t>
            </a:r>
            <a:r>
              <a:rPr lang="ru-RU" sz="2400" dirty="0" smtClean="0"/>
              <a:t> конфликта, а лишь чувствовать эмоциональное напряжение. </a:t>
            </a:r>
            <a:r>
              <a:rPr lang="en-US" sz="2400" dirty="0" smtClean="0"/>
              <a:t>=&gt;</a:t>
            </a:r>
            <a:endParaRPr lang="ru-RU" sz="2400" dirty="0" smtClean="0"/>
          </a:p>
          <a:p>
            <a:pPr marL="457200" indent="-457200">
              <a:buFont typeface="+mj-lt"/>
              <a:buAutoNum type="arabicPeriod"/>
            </a:pPr>
            <a:r>
              <a:rPr lang="ru-RU" sz="2400" i="1" dirty="0" smtClean="0"/>
              <a:t>Специфичность протек</a:t>
            </a:r>
            <a:r>
              <a:rPr lang="ru-RU" sz="2400" dirty="0" smtClean="0"/>
              <a:t>а</a:t>
            </a:r>
            <a:r>
              <a:rPr lang="ru-RU" sz="2400" i="1" dirty="0" smtClean="0"/>
              <a:t>ния</a:t>
            </a:r>
            <a:r>
              <a:rPr lang="ru-RU" sz="2400" dirty="0" smtClean="0"/>
              <a:t>: может протекать в форме стрессов, депрессий.</a:t>
            </a:r>
            <a:endParaRPr lang="ru-RU" sz="2400"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971600" y="260648"/>
            <a:ext cx="7848872" cy="954107"/>
          </a:xfrm>
          <a:prstGeom prst="rect">
            <a:avLst/>
          </a:prstGeom>
          <a:noFill/>
        </p:spPr>
        <p:txBody>
          <a:bodyPr wrap="square" rtlCol="0">
            <a:spAutoFit/>
          </a:bodyPr>
          <a:lstStyle/>
          <a:p>
            <a:pPr algn="ctr"/>
            <a:r>
              <a:rPr lang="ru-RU" sz="2800" dirty="0" smtClean="0"/>
              <a:t>Формы проявления  </a:t>
            </a:r>
            <a:r>
              <a:rPr lang="ru-RU" sz="2800" dirty="0" err="1" smtClean="0"/>
              <a:t>внутриличностных</a:t>
            </a:r>
            <a:r>
              <a:rPr lang="ru-RU" sz="2800" dirty="0" smtClean="0"/>
              <a:t> конфликтов</a:t>
            </a:r>
            <a:endParaRPr lang="ru-RU" sz="2800" dirty="0"/>
          </a:p>
        </p:txBody>
      </p:sp>
      <p:graphicFrame>
        <p:nvGraphicFramePr>
          <p:cNvPr id="4" name="Таблица 3"/>
          <p:cNvGraphicFramePr>
            <a:graphicFrameLocks noGrp="1"/>
          </p:cNvGraphicFramePr>
          <p:nvPr/>
        </p:nvGraphicFramePr>
        <p:xfrm>
          <a:off x="539552" y="1397000"/>
          <a:ext cx="8136904" cy="4297680"/>
        </p:xfrm>
        <a:graphic>
          <a:graphicData uri="http://schemas.openxmlformats.org/drawingml/2006/table">
            <a:tbl>
              <a:tblPr firstRow="1" bandRow="1">
                <a:tableStyleId>{5C22544A-7EE6-4342-B048-85BDC9FD1C3A}</a:tableStyleId>
              </a:tblPr>
              <a:tblGrid>
                <a:gridCol w="2520280"/>
                <a:gridCol w="5616624"/>
              </a:tblGrid>
              <a:tr h="370840">
                <a:tc>
                  <a:txBody>
                    <a:bodyPr/>
                    <a:lstStyle/>
                    <a:p>
                      <a:r>
                        <a:rPr lang="ru-RU" sz="2000" dirty="0" smtClean="0"/>
                        <a:t>Форма проявления</a:t>
                      </a:r>
                      <a:endParaRPr lang="ru-RU" sz="2000" dirty="0"/>
                    </a:p>
                  </a:txBody>
                  <a:tcPr/>
                </a:tc>
                <a:tc>
                  <a:txBody>
                    <a:bodyPr/>
                    <a:lstStyle/>
                    <a:p>
                      <a:r>
                        <a:rPr lang="ru-RU" sz="2000" dirty="0" smtClean="0"/>
                        <a:t>Симптомы</a:t>
                      </a:r>
                      <a:endParaRPr lang="ru-RU" sz="2000" dirty="0"/>
                    </a:p>
                  </a:txBody>
                  <a:tcPr/>
                </a:tc>
              </a:tr>
              <a:tr h="370840">
                <a:tc>
                  <a:txBody>
                    <a:bodyPr/>
                    <a:lstStyle/>
                    <a:p>
                      <a:r>
                        <a:rPr lang="ru-RU" sz="2000" dirty="0" smtClean="0"/>
                        <a:t>Неврастения</a:t>
                      </a:r>
                      <a:endParaRPr lang="ru-RU" sz="2000" dirty="0"/>
                    </a:p>
                  </a:txBody>
                  <a:tcPr/>
                </a:tc>
                <a:tc>
                  <a:txBody>
                    <a:bodyPr/>
                    <a:lstStyle/>
                    <a:p>
                      <a:pPr algn="just"/>
                      <a:r>
                        <a:rPr lang="ru-RU" sz="2000" dirty="0" smtClean="0"/>
                        <a:t>Невыносимость к сильным раздражителям; подавленное настроение; снижение работоспособности; плохой сон; головные боли</a:t>
                      </a:r>
                      <a:endParaRPr lang="ru-RU" sz="2000" dirty="0"/>
                    </a:p>
                  </a:txBody>
                  <a:tcPr/>
                </a:tc>
              </a:tr>
              <a:tr h="370840">
                <a:tc>
                  <a:txBody>
                    <a:bodyPr/>
                    <a:lstStyle/>
                    <a:p>
                      <a:r>
                        <a:rPr lang="ru-RU" sz="2000" dirty="0" smtClean="0"/>
                        <a:t>Эйфория</a:t>
                      </a:r>
                      <a:endParaRPr lang="ru-RU" sz="2000" dirty="0"/>
                    </a:p>
                  </a:txBody>
                  <a:tcPr/>
                </a:tc>
                <a:tc>
                  <a:txBody>
                    <a:bodyPr/>
                    <a:lstStyle/>
                    <a:p>
                      <a:pPr algn="just"/>
                      <a:r>
                        <a:rPr lang="ru-RU" sz="2000" dirty="0" smtClean="0"/>
                        <a:t>Показное веселье</a:t>
                      </a:r>
                      <a:endParaRPr lang="ru-RU" sz="2000" dirty="0"/>
                    </a:p>
                  </a:txBody>
                  <a:tcPr/>
                </a:tc>
              </a:tr>
              <a:tr h="370840">
                <a:tc>
                  <a:txBody>
                    <a:bodyPr/>
                    <a:lstStyle/>
                    <a:p>
                      <a:r>
                        <a:rPr lang="ru-RU" sz="2000" dirty="0" smtClean="0"/>
                        <a:t>Регрессия</a:t>
                      </a:r>
                      <a:endParaRPr lang="ru-RU" sz="2000" dirty="0"/>
                    </a:p>
                  </a:txBody>
                  <a:tcPr/>
                </a:tc>
                <a:tc>
                  <a:txBody>
                    <a:bodyPr/>
                    <a:lstStyle/>
                    <a:p>
                      <a:pPr algn="just"/>
                      <a:r>
                        <a:rPr lang="ru-RU" sz="2000" dirty="0" smtClean="0"/>
                        <a:t>Обращение к примитивным формам поведения; уход от ответственности</a:t>
                      </a:r>
                      <a:endParaRPr lang="ru-RU" sz="2000" dirty="0"/>
                    </a:p>
                  </a:txBody>
                  <a:tcPr/>
                </a:tc>
              </a:tr>
              <a:tr h="370840">
                <a:tc>
                  <a:txBody>
                    <a:bodyPr/>
                    <a:lstStyle/>
                    <a:p>
                      <a:r>
                        <a:rPr lang="ru-RU" sz="2000" dirty="0" smtClean="0"/>
                        <a:t>Проекция</a:t>
                      </a:r>
                      <a:endParaRPr lang="ru-RU" sz="2000" dirty="0"/>
                    </a:p>
                  </a:txBody>
                  <a:tcPr/>
                </a:tc>
                <a:tc>
                  <a:txBody>
                    <a:bodyPr/>
                    <a:lstStyle/>
                    <a:p>
                      <a:pPr algn="just"/>
                      <a:r>
                        <a:rPr lang="ru-RU" sz="2000" dirty="0" smtClean="0"/>
                        <a:t>Приписывание негативных качеств другому; необоснованная критика других</a:t>
                      </a:r>
                      <a:endParaRPr lang="ru-RU" sz="2000" dirty="0"/>
                    </a:p>
                  </a:txBody>
                  <a:tcPr/>
                </a:tc>
              </a:tr>
              <a:tr h="370840">
                <a:tc>
                  <a:txBody>
                    <a:bodyPr/>
                    <a:lstStyle/>
                    <a:p>
                      <a:r>
                        <a:rPr lang="ru-RU" sz="2000" dirty="0" smtClean="0"/>
                        <a:t>Номадизм</a:t>
                      </a:r>
                      <a:endParaRPr lang="ru-RU" sz="2000" dirty="0"/>
                    </a:p>
                  </a:txBody>
                  <a:tcPr/>
                </a:tc>
                <a:tc>
                  <a:txBody>
                    <a:bodyPr/>
                    <a:lstStyle/>
                    <a:p>
                      <a:pPr algn="just"/>
                      <a:r>
                        <a:rPr lang="ru-RU" sz="2000" dirty="0" smtClean="0"/>
                        <a:t>Частое изменение места жительства, места работы, семейного положения</a:t>
                      </a:r>
                      <a:endParaRPr lang="ru-RU" sz="2000" dirty="0"/>
                    </a:p>
                  </a:txBody>
                  <a:tcPr/>
                </a:tc>
              </a:tr>
              <a:tr h="370840">
                <a:tc>
                  <a:txBody>
                    <a:bodyPr/>
                    <a:lstStyle/>
                    <a:p>
                      <a:r>
                        <a:rPr lang="ru-RU" sz="2000" dirty="0" smtClean="0"/>
                        <a:t>Рационализм</a:t>
                      </a:r>
                      <a:endParaRPr lang="ru-RU" sz="2000" dirty="0"/>
                    </a:p>
                  </a:txBody>
                  <a:tcPr/>
                </a:tc>
                <a:tc>
                  <a:txBody>
                    <a:bodyPr/>
                    <a:lstStyle/>
                    <a:p>
                      <a:pPr algn="just"/>
                      <a:r>
                        <a:rPr lang="ru-RU" sz="2000" dirty="0" smtClean="0"/>
                        <a:t>Самооправдание своих</a:t>
                      </a:r>
                      <a:r>
                        <a:rPr lang="ru-RU" sz="2000" baseline="0" dirty="0" smtClean="0"/>
                        <a:t> поступков</a:t>
                      </a:r>
                      <a:endParaRPr lang="ru-RU" sz="2000" dirty="0"/>
                    </a:p>
                  </a:txBody>
                  <a:tcPr/>
                </a:tc>
              </a:tr>
            </a:tbl>
          </a:graphicData>
        </a:graphic>
      </p:graphicFrame>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907704" y="188640"/>
            <a:ext cx="6264696" cy="523220"/>
          </a:xfrm>
          <a:prstGeom prst="rect">
            <a:avLst/>
          </a:prstGeom>
          <a:noFill/>
        </p:spPr>
        <p:txBody>
          <a:bodyPr wrap="square" rtlCol="0">
            <a:spAutoFit/>
          </a:bodyPr>
          <a:lstStyle/>
          <a:p>
            <a:pPr algn="ctr"/>
            <a:r>
              <a:rPr lang="ru-RU" sz="2800" dirty="0" smtClean="0"/>
              <a:t>Типы </a:t>
            </a:r>
            <a:r>
              <a:rPr lang="ru-RU" sz="2800" dirty="0" err="1" smtClean="0"/>
              <a:t>внутриличностных</a:t>
            </a:r>
            <a:r>
              <a:rPr lang="ru-RU" sz="2800" dirty="0" smtClean="0"/>
              <a:t> конфликтов</a:t>
            </a:r>
            <a:endParaRPr lang="ru-RU" sz="2800" dirty="0"/>
          </a:p>
        </p:txBody>
      </p:sp>
      <p:sp>
        <p:nvSpPr>
          <p:cNvPr id="3" name="TextBox 2"/>
          <p:cNvSpPr txBox="1"/>
          <p:nvPr/>
        </p:nvSpPr>
        <p:spPr>
          <a:xfrm>
            <a:off x="251520" y="1052736"/>
            <a:ext cx="8640960" cy="5078313"/>
          </a:xfrm>
          <a:prstGeom prst="rect">
            <a:avLst/>
          </a:prstGeom>
          <a:noFill/>
        </p:spPr>
        <p:txBody>
          <a:bodyPr wrap="square" rtlCol="0">
            <a:spAutoFit/>
          </a:bodyPr>
          <a:lstStyle/>
          <a:p>
            <a:pPr algn="just"/>
            <a:r>
              <a:rPr lang="ru-RU" b="1" dirty="0" smtClean="0"/>
              <a:t>По структуре внутреннего мира личности: </a:t>
            </a:r>
            <a:r>
              <a:rPr lang="ru-RU" dirty="0" smtClean="0"/>
              <a:t>потребности, ценности, желания, цели, самооценка =</a:t>
            </a:r>
            <a:r>
              <a:rPr lang="en-US" dirty="0" smtClean="0"/>
              <a:t>&gt;</a:t>
            </a:r>
            <a:r>
              <a:rPr lang="ru-RU" dirty="0" smtClean="0"/>
              <a:t> </a:t>
            </a:r>
            <a:r>
              <a:rPr lang="ru-RU" b="1" dirty="0" smtClean="0"/>
              <a:t>хочу, должен, надо, могу.</a:t>
            </a:r>
          </a:p>
          <a:p>
            <a:pPr algn="just"/>
            <a:endParaRPr lang="ru-RU" dirty="0"/>
          </a:p>
          <a:p>
            <a:pPr algn="just"/>
            <a:r>
              <a:rPr lang="ru-RU" i="1" dirty="0" smtClean="0"/>
              <a:t>1.Мотивационный конфликт</a:t>
            </a:r>
            <a:r>
              <a:rPr lang="ru-RU" dirty="0" smtClean="0"/>
              <a:t>: «я хочу – я хочу». Выделяется психоаналитиками </a:t>
            </a:r>
          </a:p>
          <a:p>
            <a:pPr algn="just">
              <a:buFont typeface="Arial" pitchFamily="34" charset="0"/>
              <a:buChar char="•"/>
            </a:pPr>
            <a:r>
              <a:rPr lang="ru-RU" dirty="0" smtClean="0"/>
              <a:t>как между противоположными стремлениями бессознательного (З. Фрейд), </a:t>
            </a:r>
          </a:p>
          <a:p>
            <a:pPr algn="just">
              <a:buFont typeface="Arial" pitchFamily="34" charset="0"/>
              <a:buChar char="•"/>
            </a:pPr>
            <a:r>
              <a:rPr lang="ru-RU" dirty="0" smtClean="0"/>
              <a:t>как между стремлениями к обладанию и к безопасности (К. </a:t>
            </a:r>
            <a:r>
              <a:rPr lang="ru-RU" dirty="0" err="1" smtClean="0"/>
              <a:t>Хорни</a:t>
            </a:r>
            <a:r>
              <a:rPr lang="ru-RU" dirty="0" smtClean="0"/>
              <a:t>), </a:t>
            </a:r>
          </a:p>
          <a:p>
            <a:pPr algn="just">
              <a:buFont typeface="Arial" pitchFamily="34" charset="0"/>
              <a:buChar char="•"/>
            </a:pPr>
            <a:r>
              <a:rPr lang="ru-RU" dirty="0" smtClean="0"/>
              <a:t>как столкновение противоположных мотивов. </a:t>
            </a:r>
          </a:p>
          <a:p>
            <a:pPr algn="just"/>
            <a:endParaRPr lang="ru-RU" dirty="0"/>
          </a:p>
          <a:p>
            <a:pPr algn="just"/>
            <a:r>
              <a:rPr lang="ru-RU" i="1" dirty="0" smtClean="0"/>
              <a:t>2.Нравственный конфликт </a:t>
            </a:r>
            <a:r>
              <a:rPr lang="ru-RU" dirty="0" smtClean="0"/>
              <a:t>(</a:t>
            </a:r>
            <a:r>
              <a:rPr lang="ru-RU" i="1" dirty="0" smtClean="0"/>
              <a:t>моральный конфлик</a:t>
            </a:r>
            <a:r>
              <a:rPr lang="ru-RU" dirty="0" smtClean="0"/>
              <a:t>т, нормативный конфликт): «я хочу – я должен»:</a:t>
            </a:r>
          </a:p>
          <a:p>
            <a:pPr algn="just">
              <a:buFont typeface="Arial" pitchFamily="34" charset="0"/>
              <a:buChar char="•"/>
            </a:pPr>
            <a:r>
              <a:rPr lang="ru-RU" dirty="0" smtClean="0"/>
              <a:t>конфликт между желанием и долгом;</a:t>
            </a:r>
          </a:p>
          <a:p>
            <a:pPr algn="just">
              <a:buFont typeface="Arial" pitchFamily="34" charset="0"/>
              <a:buChar char="•"/>
            </a:pPr>
            <a:r>
              <a:rPr lang="ru-RU" dirty="0"/>
              <a:t>м</a:t>
            </a:r>
            <a:r>
              <a:rPr lang="ru-RU" dirty="0" smtClean="0"/>
              <a:t>ежду моральными принципами и личными привязанностями;</a:t>
            </a:r>
          </a:p>
          <a:p>
            <a:pPr algn="just">
              <a:buFont typeface="Arial" pitchFamily="34" charset="0"/>
              <a:buChar char="•"/>
            </a:pPr>
            <a:r>
              <a:rPr lang="ru-RU" dirty="0"/>
              <a:t>м</a:t>
            </a:r>
            <a:r>
              <a:rPr lang="ru-RU" dirty="0" smtClean="0"/>
              <a:t>ежду стремлением действовать в соответствии с желанием и требованиями общества;</a:t>
            </a:r>
          </a:p>
          <a:p>
            <a:pPr algn="just">
              <a:buFont typeface="Arial" pitchFamily="34" charset="0"/>
              <a:buChar char="•"/>
            </a:pPr>
            <a:r>
              <a:rPr lang="ru-RU" dirty="0"/>
              <a:t>м</a:t>
            </a:r>
            <a:r>
              <a:rPr lang="ru-RU" dirty="0" smtClean="0"/>
              <a:t>ежду долгом и сомнением в необходимости следовать ему.</a:t>
            </a:r>
          </a:p>
          <a:p>
            <a:pPr algn="just"/>
            <a:endParaRPr lang="ru-RU" dirty="0"/>
          </a:p>
          <a:p>
            <a:pPr algn="just"/>
            <a:r>
              <a:rPr lang="ru-RU" i="1" dirty="0" smtClean="0"/>
              <a:t>3.Конфликт нереализованного желания </a:t>
            </a:r>
            <a:r>
              <a:rPr lang="ru-RU" dirty="0" smtClean="0"/>
              <a:t>(комплекс неполноценности): </a:t>
            </a:r>
            <a:r>
              <a:rPr lang="ru-RU" dirty="0" smtClean="0"/>
              <a:t>«хочу - могу»: </a:t>
            </a:r>
            <a:r>
              <a:rPr lang="ru-RU" dirty="0" smtClean="0"/>
              <a:t>конфликт </a:t>
            </a:r>
            <a:r>
              <a:rPr lang="ru-RU" dirty="0" smtClean="0"/>
              <a:t>между желаниями и действительности, которая блокирует их воплощение. </a:t>
            </a:r>
            <a:endParaRPr lang="ru-RU"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403648" y="188640"/>
            <a:ext cx="6768752" cy="523220"/>
          </a:xfrm>
          <a:prstGeom prst="rect">
            <a:avLst/>
          </a:prstGeom>
          <a:noFill/>
        </p:spPr>
        <p:txBody>
          <a:bodyPr wrap="square" rtlCol="0">
            <a:spAutoFit/>
          </a:bodyPr>
          <a:lstStyle/>
          <a:p>
            <a:pPr algn="ctr"/>
            <a:r>
              <a:rPr lang="ru-RU" sz="2800" dirty="0" smtClean="0"/>
              <a:t>Типы </a:t>
            </a:r>
            <a:r>
              <a:rPr lang="ru-RU" sz="2800" dirty="0" err="1" smtClean="0"/>
              <a:t>внутриличностных</a:t>
            </a:r>
            <a:r>
              <a:rPr lang="ru-RU" sz="2800" dirty="0" smtClean="0"/>
              <a:t> конфликтов</a:t>
            </a:r>
            <a:endParaRPr lang="ru-RU" sz="2800" dirty="0"/>
          </a:p>
        </p:txBody>
      </p:sp>
      <p:sp>
        <p:nvSpPr>
          <p:cNvPr id="3" name="Прямоугольник 2"/>
          <p:cNvSpPr/>
          <p:nvPr/>
        </p:nvSpPr>
        <p:spPr>
          <a:xfrm>
            <a:off x="539552" y="692696"/>
            <a:ext cx="4404154" cy="369332"/>
          </a:xfrm>
          <a:prstGeom prst="rect">
            <a:avLst/>
          </a:prstGeom>
        </p:spPr>
        <p:txBody>
          <a:bodyPr wrap="none">
            <a:spAutoFit/>
          </a:bodyPr>
          <a:lstStyle/>
          <a:p>
            <a:pPr algn="just"/>
            <a:r>
              <a:rPr lang="ru-RU" b="1" dirty="0" smtClean="0"/>
              <a:t>По структуре внутреннего мира личности:</a:t>
            </a:r>
            <a:endParaRPr lang="ru-RU" dirty="0" smtClean="0"/>
          </a:p>
        </p:txBody>
      </p:sp>
      <p:sp>
        <p:nvSpPr>
          <p:cNvPr id="4" name="TextBox 3"/>
          <p:cNvSpPr txBox="1"/>
          <p:nvPr/>
        </p:nvSpPr>
        <p:spPr>
          <a:xfrm>
            <a:off x="323528" y="1052736"/>
            <a:ext cx="8496944" cy="3970318"/>
          </a:xfrm>
          <a:prstGeom prst="rect">
            <a:avLst/>
          </a:prstGeom>
          <a:noFill/>
        </p:spPr>
        <p:txBody>
          <a:bodyPr wrap="square" rtlCol="0">
            <a:spAutoFit/>
          </a:bodyPr>
          <a:lstStyle/>
          <a:p>
            <a:pPr algn="just"/>
            <a:r>
              <a:rPr lang="ru-RU" i="1" dirty="0" smtClean="0"/>
              <a:t>4.Ролевой конф</a:t>
            </a:r>
            <a:r>
              <a:rPr lang="ru-RU" dirty="0" smtClean="0"/>
              <a:t>л</a:t>
            </a:r>
            <a:r>
              <a:rPr lang="ru-RU" i="1" dirty="0" smtClean="0"/>
              <a:t>икт</a:t>
            </a:r>
            <a:r>
              <a:rPr lang="ru-RU" dirty="0" smtClean="0"/>
              <a:t>: «надо – </a:t>
            </a:r>
            <a:r>
              <a:rPr lang="ru-RU" dirty="0" err="1" smtClean="0"/>
              <a:t>надо</a:t>
            </a:r>
            <a:r>
              <a:rPr lang="ru-RU" dirty="0" smtClean="0"/>
              <a:t>».</a:t>
            </a:r>
          </a:p>
          <a:p>
            <a:pPr algn="just"/>
            <a:r>
              <a:rPr lang="ru-RU" dirty="0" err="1" smtClean="0"/>
              <a:t>Межролевой</a:t>
            </a:r>
            <a:r>
              <a:rPr lang="ru-RU" dirty="0" smtClean="0"/>
              <a:t> конфликт -  невозможность реализовать одновременно несколько социальных ролей;</a:t>
            </a:r>
          </a:p>
          <a:p>
            <a:pPr algn="just"/>
            <a:r>
              <a:rPr lang="ru-RU" dirty="0" err="1" smtClean="0"/>
              <a:t>Внутриролевой</a:t>
            </a:r>
            <a:r>
              <a:rPr lang="ru-RU" dirty="0" smtClean="0"/>
              <a:t> конфликт – несогласование требований, предъявляемых личностью к выполнению одной социальной роли.</a:t>
            </a:r>
          </a:p>
          <a:p>
            <a:pPr algn="just"/>
            <a:r>
              <a:rPr lang="ru-RU" dirty="0" smtClean="0"/>
              <a:t>Ценностно-ролевой конфликт – противоречивость ценностных ориентиров выполнению социальной роли.</a:t>
            </a:r>
          </a:p>
          <a:p>
            <a:pPr algn="just"/>
            <a:endParaRPr lang="ru-RU" dirty="0"/>
          </a:p>
          <a:p>
            <a:pPr algn="just"/>
            <a:r>
              <a:rPr lang="ru-RU" i="1" dirty="0" smtClean="0"/>
              <a:t>5.Адаптационный конфликт</a:t>
            </a:r>
            <a:r>
              <a:rPr lang="ru-RU" dirty="0" smtClean="0"/>
              <a:t>: «</a:t>
            </a:r>
            <a:r>
              <a:rPr lang="ru-RU" dirty="0"/>
              <a:t>н</a:t>
            </a:r>
            <a:r>
              <a:rPr lang="ru-RU" dirty="0" smtClean="0"/>
              <a:t>адо – не могу». Требования действительности ограничивают возможности человека. </a:t>
            </a:r>
          </a:p>
          <a:p>
            <a:pPr algn="just"/>
            <a:endParaRPr lang="ru-RU" dirty="0"/>
          </a:p>
          <a:p>
            <a:pPr algn="just"/>
            <a:r>
              <a:rPr lang="ru-RU" i="1" dirty="0" smtClean="0"/>
              <a:t>6.Конфликт неадекватной самооценки: </a:t>
            </a:r>
            <a:r>
              <a:rPr lang="ru-RU" dirty="0" smtClean="0"/>
              <a:t>«могу – не могу».  Расхождение между притязаниями и оценкой своих возможностей =</a:t>
            </a:r>
            <a:r>
              <a:rPr lang="en-US" dirty="0" smtClean="0"/>
              <a:t>&gt;</a:t>
            </a:r>
            <a:r>
              <a:rPr lang="ru-RU" dirty="0" smtClean="0"/>
              <a:t> Требовательность к себе =</a:t>
            </a:r>
            <a:r>
              <a:rPr lang="en-US" dirty="0" smtClean="0"/>
              <a:t>&gt;</a:t>
            </a:r>
            <a:r>
              <a:rPr lang="ru-RU" dirty="0" smtClean="0"/>
              <a:t> Повышенная тревожность, эмоциональные срывы. </a:t>
            </a:r>
            <a:endParaRPr lang="ru-RU" dirty="0"/>
          </a:p>
        </p:txBody>
      </p:sp>
      <p:sp>
        <p:nvSpPr>
          <p:cNvPr id="5" name="TextBox 4"/>
          <p:cNvSpPr txBox="1"/>
          <p:nvPr/>
        </p:nvSpPr>
        <p:spPr>
          <a:xfrm>
            <a:off x="323528" y="5103674"/>
            <a:ext cx="8424936" cy="1754326"/>
          </a:xfrm>
          <a:prstGeom prst="rect">
            <a:avLst/>
          </a:prstGeom>
          <a:noFill/>
        </p:spPr>
        <p:txBody>
          <a:bodyPr wrap="square" rtlCol="0">
            <a:spAutoFit/>
          </a:bodyPr>
          <a:lstStyle/>
          <a:p>
            <a:pPr algn="just"/>
            <a:r>
              <a:rPr lang="ru-RU" b="1" dirty="0" smtClean="0"/>
              <a:t>Иные типологии </a:t>
            </a:r>
            <a:r>
              <a:rPr lang="ru-RU" b="1" dirty="0" err="1" smtClean="0"/>
              <a:t>внутриличностных</a:t>
            </a:r>
            <a:r>
              <a:rPr lang="ru-RU" b="1" dirty="0" smtClean="0"/>
              <a:t> конфликтов</a:t>
            </a:r>
            <a:r>
              <a:rPr lang="ru-RU" dirty="0" smtClean="0"/>
              <a:t>:</a:t>
            </a:r>
          </a:p>
          <a:p>
            <a:pPr algn="just"/>
            <a:r>
              <a:rPr lang="ru-RU" dirty="0" smtClean="0"/>
              <a:t>В зависимости </a:t>
            </a:r>
            <a:r>
              <a:rPr lang="ru-RU" b="1" dirty="0" smtClean="0"/>
              <a:t>от стрессоров  </a:t>
            </a:r>
            <a:r>
              <a:rPr lang="ru-RU" dirty="0" smtClean="0"/>
              <a:t>возникновения конфликтов (см. в Причинах возникновения конфликтов): </a:t>
            </a:r>
            <a:r>
              <a:rPr lang="ru-RU" i="1" dirty="0" smtClean="0"/>
              <a:t>ситуационные, адаптационные, интеграционные, </a:t>
            </a:r>
            <a:r>
              <a:rPr lang="ru-RU" i="1" dirty="0" err="1" smtClean="0"/>
              <a:t>депривационные</a:t>
            </a:r>
            <a:r>
              <a:rPr lang="ru-RU" i="1" dirty="0" smtClean="0"/>
              <a:t>, личностно-межличностные</a:t>
            </a:r>
            <a:r>
              <a:rPr lang="ru-RU" dirty="0" smtClean="0"/>
              <a:t>;</a:t>
            </a:r>
          </a:p>
          <a:p>
            <a:pPr algn="just"/>
            <a:r>
              <a:rPr lang="ru-RU" dirty="0" smtClean="0"/>
              <a:t>В зависимости </a:t>
            </a:r>
            <a:r>
              <a:rPr lang="ru-RU" b="1" dirty="0" smtClean="0"/>
              <a:t>от затронутых противоречиями аспектов личности</a:t>
            </a:r>
            <a:r>
              <a:rPr lang="ru-RU" dirty="0" smtClean="0"/>
              <a:t>: </a:t>
            </a:r>
            <a:r>
              <a:rPr lang="ru-RU" i="1" dirty="0" smtClean="0"/>
              <a:t>мотивационный, когнитивный, ролевой.</a:t>
            </a:r>
            <a:endParaRPr lang="ru-RU" i="1"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259632" y="2060848"/>
            <a:ext cx="6912768" cy="1200329"/>
          </a:xfrm>
          <a:prstGeom prst="rect">
            <a:avLst/>
          </a:prstGeom>
          <a:noFill/>
        </p:spPr>
        <p:txBody>
          <a:bodyPr wrap="square" rtlCol="0">
            <a:spAutoFit/>
          </a:bodyPr>
          <a:lstStyle/>
          <a:p>
            <a:pPr algn="ctr"/>
            <a:r>
              <a:rPr lang="ru-RU" sz="3600" dirty="0" smtClean="0"/>
              <a:t>ПРИЧИНЫ ВНУТРИЛИЧНОСТНЫХ КОНФЛИКТОВ</a:t>
            </a:r>
            <a:endParaRPr lang="ru-RU" sz="3600"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501</TotalTime>
  <Words>1480</Words>
  <Application>Microsoft Office PowerPoint</Application>
  <PresentationFormat>Экран (4:3)</PresentationFormat>
  <Paragraphs>197</Paragraphs>
  <Slides>23</Slides>
  <Notes>2</Notes>
  <HiddenSlides>0</HiddenSlides>
  <MMClips>0</MMClips>
  <ScaleCrop>false</ScaleCrop>
  <HeadingPairs>
    <vt:vector size="4" baseType="variant">
      <vt:variant>
        <vt:lpstr>Тема</vt:lpstr>
      </vt:variant>
      <vt:variant>
        <vt:i4>1</vt:i4>
      </vt:variant>
      <vt:variant>
        <vt:lpstr>Заголовки слайдов</vt:lpstr>
      </vt:variant>
      <vt:variant>
        <vt:i4>23</vt:i4>
      </vt:variant>
    </vt:vector>
  </HeadingPairs>
  <TitlesOfParts>
    <vt:vector size="24" baseType="lpstr">
      <vt:lpstr>Тема Office</vt:lpstr>
      <vt:lpstr>Слайд 1</vt:lpstr>
      <vt:lpstr>Слайд 2</vt:lpstr>
      <vt:lpstr>Слайд 3</vt:lpstr>
      <vt:lpstr>Слайд 4</vt:lpstr>
      <vt:lpstr>Слайд 5</vt:lpstr>
      <vt:lpstr>Слайд 6</vt:lpstr>
      <vt:lpstr>Слайд 7</vt:lpstr>
      <vt:lpstr>Слайд 8</vt:lpstr>
      <vt:lpstr>Слайд 9</vt:lpstr>
      <vt:lpstr>Слайд 10</vt:lpstr>
      <vt:lpstr>Слайд 11</vt:lpstr>
      <vt:lpstr>Слайд 12</vt:lpstr>
      <vt:lpstr>Слайд 13</vt:lpstr>
      <vt:lpstr>Слайд 14</vt:lpstr>
      <vt:lpstr>Слайд 15</vt:lpstr>
      <vt:lpstr>Слайд 16</vt:lpstr>
      <vt:lpstr>Слайд 17</vt:lpstr>
      <vt:lpstr>Слайд 18</vt:lpstr>
      <vt:lpstr>Слайд 19</vt:lpstr>
      <vt:lpstr>Слайд 20</vt:lpstr>
      <vt:lpstr>Слайд 21</vt:lpstr>
      <vt:lpstr>Слайд 22</vt:lpstr>
      <vt:lpstr>Слайд 23</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Пользователь</dc:creator>
  <cp:lastModifiedBy>Пользователь</cp:lastModifiedBy>
  <cp:revision>45</cp:revision>
  <dcterms:created xsi:type="dcterms:W3CDTF">2020-09-24T13:41:44Z</dcterms:created>
  <dcterms:modified xsi:type="dcterms:W3CDTF">2020-09-30T16:44:39Z</dcterms:modified>
</cp:coreProperties>
</file>